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  <p:sldMasterId id="2147483712" r:id="rId2"/>
  </p:sldMasterIdLst>
  <p:notesMasterIdLst>
    <p:notesMasterId r:id="rId31"/>
  </p:notesMasterIdLst>
  <p:handoutMasterIdLst>
    <p:handoutMasterId r:id="rId32"/>
  </p:handoutMasterIdLst>
  <p:sldIdLst>
    <p:sldId id="283" r:id="rId3"/>
    <p:sldId id="376" r:id="rId4"/>
    <p:sldId id="379" r:id="rId5"/>
    <p:sldId id="378" r:id="rId6"/>
    <p:sldId id="363" r:id="rId7"/>
    <p:sldId id="365" r:id="rId8"/>
    <p:sldId id="366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401" r:id="rId29"/>
    <p:sldId id="402" r:id="rId30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5">
          <p15:clr>
            <a:srgbClr val="A4A3A4"/>
          </p15:clr>
        </p15:guide>
        <p15:guide id="2" pos="288">
          <p15:clr>
            <a:srgbClr val="A4A3A4"/>
          </p15:clr>
        </p15:guide>
        <p15:guide id="3" pos="726">
          <p15:clr>
            <a:srgbClr val="A4A3A4"/>
          </p15:clr>
        </p15:guide>
        <p15:guide id="4" pos="5029">
          <p15:clr>
            <a:srgbClr val="A4A3A4"/>
          </p15:clr>
        </p15:guide>
        <p15:guide id="5" pos="43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8432"/>
    <a:srgbClr val="D9872B"/>
    <a:srgbClr val="571980"/>
    <a:srgbClr val="B135FF"/>
    <a:srgbClr val="3B64AD"/>
    <a:srgbClr val="F1A78A"/>
    <a:srgbClr val="97BADF"/>
    <a:srgbClr val="6CA544"/>
    <a:srgbClr val="DEDDE7"/>
    <a:srgbClr val="FFD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1" autoAdjust="0"/>
    <p:restoredTop sz="99826" autoAdjust="0"/>
  </p:normalViewPr>
  <p:slideViewPr>
    <p:cSldViewPr snapToGrid="0">
      <p:cViewPr varScale="1">
        <p:scale>
          <a:sx n="71" d="100"/>
          <a:sy n="71" d="100"/>
        </p:scale>
        <p:origin x="1164" y="60"/>
      </p:cViewPr>
      <p:guideLst>
        <p:guide orient="horz" pos="3935"/>
        <p:guide pos="288"/>
        <p:guide pos="726"/>
        <p:guide pos="5029"/>
        <p:guide pos="43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16"/>
    </p:cViewPr>
  </p:sorterViewPr>
  <p:notesViewPr>
    <p:cSldViewPr snapToGrid="0">
      <p:cViewPr varScale="1">
        <p:scale>
          <a:sx n="74" d="100"/>
          <a:sy n="74" d="100"/>
        </p:scale>
        <p:origin x="-3372" y="-108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ahlouz:Desktop:SIAM:graph%20Presentation%20SIAM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ahlouz:Desktop:SIAM:graph%20Presentation%20SIAM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32737029378594E-2"/>
          <c:y val="1.9296424268788699E-2"/>
          <c:w val="0.89479071694985501"/>
          <c:h val="0.8063542610271059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'Nombre total des exploitations'!$B$1</c:f>
              <c:strCache>
                <c:ptCount val="1"/>
                <c:pt idx="0">
                  <c:v>Nombre total des exploitations (SAU)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elete val="1"/>
          </c:dLbls>
          <c:cat>
            <c:strRef>
              <c:f>'Nombre total des exploitations'!$A$2:$A$9</c:f>
              <c:strCache>
                <c:ptCount val="8"/>
                <c:pt idx="0">
                  <c:v>[0-1]</c:v>
                </c:pt>
                <c:pt idx="1">
                  <c:v>[1- 3]</c:v>
                </c:pt>
                <c:pt idx="2">
                  <c:v>[3- 5]</c:v>
                </c:pt>
                <c:pt idx="3">
                  <c:v>[5 - 10]</c:v>
                </c:pt>
                <c:pt idx="4">
                  <c:v>[10 – 20]</c:v>
                </c:pt>
                <c:pt idx="5">
                  <c:v>[20 – 50]</c:v>
                </c:pt>
                <c:pt idx="6">
                  <c:v>[50 - 100]</c:v>
                </c:pt>
                <c:pt idx="7">
                  <c:v>+100 ha</c:v>
                </c:pt>
              </c:strCache>
            </c:strRef>
          </c:cat>
          <c:val>
            <c:numRef>
              <c:f>'Nombre total des exploitations'!$B$2:$B$9</c:f>
              <c:numCache>
                <c:formatCode>_-* #,##0.00_-;\-* #,##0.00_-;_-* "-"??_-;_-@_-</c:formatCode>
                <c:ptCount val="8"/>
                <c:pt idx="0">
                  <c:v>315323</c:v>
                </c:pt>
                <c:pt idx="1">
                  <c:v>446710</c:v>
                </c:pt>
                <c:pt idx="2">
                  <c:v>237669</c:v>
                </c:pt>
                <c:pt idx="3">
                  <c:v>247766</c:v>
                </c:pt>
                <c:pt idx="4">
                  <c:v>125169</c:v>
                </c:pt>
                <c:pt idx="5">
                  <c:v>47985</c:v>
                </c:pt>
                <c:pt idx="6">
                  <c:v>7829</c:v>
                </c:pt>
                <c:pt idx="7">
                  <c:v>3182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-636760256"/>
        <c:axId val="-636773856"/>
        <c:axId val="0"/>
      </c:bar3DChart>
      <c:catAx>
        <c:axId val="-6367602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636773856"/>
        <c:crosses val="autoZero"/>
        <c:auto val="1"/>
        <c:lblAlgn val="ctr"/>
        <c:lblOffset val="100"/>
        <c:noMultiLvlLbl val="0"/>
      </c:catAx>
      <c:valAx>
        <c:axId val="-636773856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636760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54162283927059"/>
          <c:y val="7.1318498690369506E-2"/>
          <c:w val="0.34583774043884102"/>
          <c:h val="0.18656128128185501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7654809669"/>
          <c:y val="2.7701908406969001E-2"/>
          <c:w val="0.56429523816972404"/>
          <c:h val="0.769041097350519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571980"/>
              </a:solidFill>
            </c:spPr>
          </c:dPt>
          <c:dPt>
            <c:idx val="5"/>
            <c:bubble3D val="0"/>
            <c:spPr>
              <a:solidFill>
                <a:srgbClr val="FFD228"/>
              </a:solidFill>
            </c:spPr>
          </c:dPt>
          <c:dPt>
            <c:idx val="7"/>
            <c:bubble3D val="0"/>
            <c:spPr>
              <a:solidFill>
                <a:srgbClr val="6CA544"/>
              </a:solidFill>
              <a:ln>
                <a:solidFill>
                  <a:srgbClr val="6CA544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Sheet1!$A$2:$A$9</c:f>
              <c:strCache>
                <c:ptCount val="8"/>
                <c:pt idx="0">
                  <c:v>Jachère</c:v>
                </c:pt>
                <c:pt idx="1">
                  <c:v>Oléagineuses</c:v>
                </c:pt>
                <c:pt idx="2">
                  <c:v>Culture industrielle</c:v>
                </c:pt>
                <c:pt idx="3">
                  <c:v>Culture fourragère</c:v>
                </c:pt>
                <c:pt idx="4">
                  <c:v>Maraichage</c:v>
                </c:pt>
                <c:pt idx="5">
                  <c:v>Légumineuses</c:v>
                </c:pt>
                <c:pt idx="6">
                  <c:v>Plantations fruitières</c:v>
                </c:pt>
                <c:pt idx="7">
                  <c:v>Céréales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1</c:v>
                </c:pt>
                <c:pt idx="2">
                  <c:v>2</c:v>
                </c:pt>
                <c:pt idx="3">
                  <c:v>1.2</c:v>
                </c:pt>
                <c:pt idx="4">
                  <c:v>3</c:v>
                </c:pt>
                <c:pt idx="5">
                  <c:v>4</c:v>
                </c:pt>
                <c:pt idx="6">
                  <c:v>11</c:v>
                </c:pt>
                <c:pt idx="7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7.9417752724247406E-2"/>
          <c:y val="0.77973363666704798"/>
          <c:w val="0.920582247275753"/>
          <c:h val="0.21780279173068001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26673735250499E-2"/>
          <c:y val="6.5744753258172306E-2"/>
          <c:w val="0.96274665252949898"/>
          <c:h val="0.856863887781287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'Nombre des exp. irriguées'!$B$1</c:f>
              <c:strCache>
                <c:ptCount val="1"/>
                <c:pt idx="0">
                  <c:v>Nombre des exploitations Irriguées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'Nombre des exp. irriguées'!$A$2:$A$9</c:f>
              <c:strCache>
                <c:ptCount val="8"/>
                <c:pt idx="0">
                  <c:v>[0-1]</c:v>
                </c:pt>
                <c:pt idx="1">
                  <c:v>[1- 3]</c:v>
                </c:pt>
                <c:pt idx="2">
                  <c:v>[3- 5]</c:v>
                </c:pt>
                <c:pt idx="3">
                  <c:v>[5 - 10]</c:v>
                </c:pt>
                <c:pt idx="4">
                  <c:v>[10 – 20]</c:v>
                </c:pt>
                <c:pt idx="5">
                  <c:v>[20 – 50]</c:v>
                </c:pt>
                <c:pt idx="6">
                  <c:v>[50 - 100]</c:v>
                </c:pt>
                <c:pt idx="7">
                  <c:v>+100 ha</c:v>
                </c:pt>
              </c:strCache>
            </c:strRef>
          </c:cat>
          <c:val>
            <c:numRef>
              <c:f>'Nombre des exp. irriguées'!$B$2:$B$9</c:f>
              <c:numCache>
                <c:formatCode>General</c:formatCode>
                <c:ptCount val="8"/>
                <c:pt idx="0">
                  <c:v>154851</c:v>
                </c:pt>
                <c:pt idx="1">
                  <c:v>162983</c:v>
                </c:pt>
                <c:pt idx="2">
                  <c:v>81737</c:v>
                </c:pt>
                <c:pt idx="3">
                  <c:v>86064</c:v>
                </c:pt>
                <c:pt idx="4">
                  <c:v>40980</c:v>
                </c:pt>
                <c:pt idx="5">
                  <c:v>16837</c:v>
                </c:pt>
                <c:pt idx="6">
                  <c:v>3297</c:v>
                </c:pt>
                <c:pt idx="7">
                  <c:v>1602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636767328"/>
        <c:axId val="-636764608"/>
        <c:axId val="0"/>
      </c:bar3DChart>
      <c:catAx>
        <c:axId val="-636767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636764608"/>
        <c:crosses val="autoZero"/>
        <c:auto val="1"/>
        <c:lblAlgn val="ctr"/>
        <c:lblOffset val="100"/>
        <c:noMultiLvlLbl val="0"/>
      </c:catAx>
      <c:valAx>
        <c:axId val="-636764608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-6367673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257793615778103"/>
          <c:y val="0.14530262820297499"/>
          <c:w val="0.33955399552305499"/>
          <c:h val="0.167765747528346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20103712485201"/>
          <c:y val="2.2804352818252899E-2"/>
          <c:w val="0.60905114578844699"/>
          <c:h val="0.545093861958049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CA544"/>
              </a:solidFill>
            </c:spPr>
          </c:dPt>
          <c:dPt>
            <c:idx val="1"/>
            <c:bubble3D val="0"/>
            <c:spPr>
              <a:solidFill>
                <a:srgbClr val="F18432"/>
              </a:solidFill>
            </c:spPr>
          </c:dPt>
          <c:dPt>
            <c:idx val="2"/>
            <c:bubble3D val="0"/>
            <c:spPr>
              <a:solidFill>
                <a:srgbClr val="F1A78A"/>
              </a:solidFill>
            </c:spPr>
          </c:dPt>
          <c:dPt>
            <c:idx val="3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Grandes exploitations</c:v>
                </c:pt>
                <c:pt idx="1">
                  <c:v>Moyennes exploitations</c:v>
                </c:pt>
                <c:pt idx="2">
                  <c:v>Petites exploitations</c:v>
                </c:pt>
                <c:pt idx="3">
                  <c:v>Micro exploitations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23.2</c:v>
                </c:pt>
                <c:pt idx="2">
                  <c:v>44.6</c:v>
                </c:pt>
                <c:pt idx="3">
                  <c:v>28.2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.26932543414723098"/>
          <c:y val="0.57850054297503195"/>
          <c:w val="0.60410650080040296"/>
          <c:h val="0.33678058800914001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00BE8A-BB62-694C-A89D-6952C51FF87E}" type="doc">
      <dgm:prSet loTypeId="urn:microsoft.com/office/officeart/2005/8/layout/hLis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5B54F59-74DF-F44B-9B8F-F4387369322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6CA544"/>
        </a:solidFill>
        <a:ln>
          <a:solidFill>
            <a:srgbClr val="6CA544"/>
          </a:solidFill>
        </a:ln>
      </dgm:spPr>
      <dgm:t>
        <a:bodyPr/>
        <a:lstStyle/>
        <a:p>
          <a:r>
            <a:rPr lang="fr-CA" sz="1600" b="1" noProof="0" dirty="0" smtClean="0"/>
            <a:t>Grandes Exploitations (&gt;20 ha, 4 %)</a:t>
          </a:r>
          <a:endParaRPr lang="fr-CA" sz="1600" b="1" noProof="0" dirty="0"/>
        </a:p>
      </dgm:t>
    </dgm:pt>
    <dgm:pt modelId="{7026AE4B-0036-574D-8279-70511E611181}" type="parTrans" cxnId="{A035AC33-928A-9448-99E3-3FFCDBAC1328}">
      <dgm:prSet/>
      <dgm:spPr/>
      <dgm:t>
        <a:bodyPr/>
        <a:lstStyle/>
        <a:p>
          <a:endParaRPr lang="en-US" sz="1600"/>
        </a:p>
      </dgm:t>
    </dgm:pt>
    <dgm:pt modelId="{8207DAC8-66AF-404F-BD3E-3FE8774233CA}" type="sibTrans" cxnId="{A035AC33-928A-9448-99E3-3FFCDBAC1328}">
      <dgm:prSet/>
      <dgm:spPr/>
      <dgm:t>
        <a:bodyPr/>
        <a:lstStyle/>
        <a:p>
          <a:endParaRPr lang="en-US" sz="1600"/>
        </a:p>
      </dgm:t>
    </dgm:pt>
    <dgm:pt modelId="{FCE81738-C027-8948-9513-504A805D1053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noFill/>
        <a:ln>
          <a:solidFill>
            <a:srgbClr val="6CA544"/>
          </a:solidFill>
        </a:ln>
      </dgm:spPr>
      <dgm:t>
        <a:bodyPr/>
        <a:lstStyle/>
        <a:p>
          <a:pPr algn="l"/>
          <a:r>
            <a:rPr lang="fr-FR" sz="1600" noProof="0" dirty="0" smtClean="0"/>
            <a:t>Source d’énergie pour l’irrigation: Électricité ou gasoil;</a:t>
          </a:r>
          <a:endParaRPr lang="fr-FR" sz="1600" noProof="0" dirty="0"/>
        </a:p>
      </dgm:t>
    </dgm:pt>
    <dgm:pt modelId="{F7D5D26E-F6C9-2845-A866-5B7003F702A6}" type="parTrans" cxnId="{9E332CF4-45C7-5B4E-A766-82AEF7616562}">
      <dgm:prSet/>
      <dgm:spPr/>
      <dgm:t>
        <a:bodyPr/>
        <a:lstStyle/>
        <a:p>
          <a:endParaRPr lang="en-US" sz="1600"/>
        </a:p>
      </dgm:t>
    </dgm:pt>
    <dgm:pt modelId="{CDCC6B9E-F3C0-0B4B-B193-C137F79BB6F4}" type="sibTrans" cxnId="{9E332CF4-45C7-5B4E-A766-82AEF7616562}">
      <dgm:prSet/>
      <dgm:spPr/>
      <dgm:t>
        <a:bodyPr/>
        <a:lstStyle/>
        <a:p>
          <a:endParaRPr lang="en-US" sz="1600"/>
        </a:p>
      </dgm:t>
    </dgm:pt>
    <dgm:pt modelId="{E41962A5-1614-BA4C-9904-1C9A2319E72E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noFill/>
        <a:ln>
          <a:solidFill>
            <a:srgbClr val="6CA544"/>
          </a:solidFill>
        </a:ln>
      </dgm:spPr>
      <dgm:t>
        <a:bodyPr/>
        <a:lstStyle/>
        <a:p>
          <a:pPr algn="l"/>
          <a:r>
            <a:rPr lang="fr-FR" sz="1600" noProof="0" dirty="0" smtClean="0"/>
            <a:t>Exportation de la récolte; </a:t>
          </a:r>
          <a:endParaRPr lang="fr-FR" sz="1600" noProof="0" dirty="0"/>
        </a:p>
      </dgm:t>
    </dgm:pt>
    <dgm:pt modelId="{6C8666A5-EF7C-E64C-99C8-D4CB2A4F94C2}" type="parTrans" cxnId="{0C5ECF71-F351-E24F-8CD1-A764F24D6C78}">
      <dgm:prSet/>
      <dgm:spPr/>
      <dgm:t>
        <a:bodyPr/>
        <a:lstStyle/>
        <a:p>
          <a:endParaRPr lang="en-US" sz="1600"/>
        </a:p>
      </dgm:t>
    </dgm:pt>
    <dgm:pt modelId="{92363372-E8BE-D448-B728-97DCF70F8DDF}" type="sibTrans" cxnId="{0C5ECF71-F351-E24F-8CD1-A764F24D6C78}">
      <dgm:prSet/>
      <dgm:spPr/>
      <dgm:t>
        <a:bodyPr/>
        <a:lstStyle/>
        <a:p>
          <a:endParaRPr lang="en-US" sz="1600"/>
        </a:p>
      </dgm:t>
    </dgm:pt>
    <dgm:pt modelId="{59CFF29E-2930-7E47-93CE-B677CD2541EC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D9872B"/>
        </a:solidFill>
        <a:ln>
          <a:solidFill>
            <a:srgbClr val="D9872B"/>
          </a:solidFill>
        </a:ln>
      </dgm:spPr>
      <dgm:t>
        <a:bodyPr/>
        <a:lstStyle/>
        <a:p>
          <a:r>
            <a:rPr lang="en-US" sz="1600" b="1" dirty="0" smtClean="0"/>
            <a:t>P &amp; M Exploitations</a:t>
          </a:r>
        </a:p>
        <a:p>
          <a:r>
            <a:rPr lang="en-US" sz="1600" b="1" dirty="0" smtClean="0"/>
            <a:t>(Entre 1 et 20 ha, 68 %)</a:t>
          </a:r>
          <a:endParaRPr lang="en-US" sz="1600" b="1" dirty="0"/>
        </a:p>
      </dgm:t>
    </dgm:pt>
    <dgm:pt modelId="{5CEB1F06-C2F0-E84A-93E3-E66F2EC3ACEB}" type="parTrans" cxnId="{2A87D586-1A9E-E844-8378-19D17A175E63}">
      <dgm:prSet/>
      <dgm:spPr/>
      <dgm:t>
        <a:bodyPr/>
        <a:lstStyle/>
        <a:p>
          <a:endParaRPr lang="en-US" sz="1600"/>
        </a:p>
      </dgm:t>
    </dgm:pt>
    <dgm:pt modelId="{5F24BA2B-CD91-B44B-A200-C6E892704E36}" type="sibTrans" cxnId="{2A87D586-1A9E-E844-8378-19D17A175E63}">
      <dgm:prSet/>
      <dgm:spPr/>
      <dgm:t>
        <a:bodyPr/>
        <a:lstStyle/>
        <a:p>
          <a:endParaRPr lang="en-US" sz="1600"/>
        </a:p>
      </dgm:t>
    </dgm:pt>
    <dgm:pt modelId="{BBF48820-C94D-1B47-8C53-28EFF0D63D7E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D9872B"/>
          </a:solidFill>
        </a:ln>
      </dgm:spPr>
      <dgm:t>
        <a:bodyPr/>
        <a:lstStyle/>
        <a:p>
          <a:pPr algn="l"/>
          <a:r>
            <a:rPr lang="fr-FR" sz="1600" noProof="0" dirty="0" smtClean="0"/>
            <a:t>Source d’énergie pour l’irrigation: Électricité, gasoil ou butane;</a:t>
          </a:r>
          <a:endParaRPr lang="fr-FR" sz="1600" noProof="0" dirty="0"/>
        </a:p>
      </dgm:t>
    </dgm:pt>
    <dgm:pt modelId="{3877169F-A628-1745-AA91-5E99EBC7843B}" type="parTrans" cxnId="{03E81569-E373-FC40-8923-412FFC129E72}">
      <dgm:prSet/>
      <dgm:spPr/>
      <dgm:t>
        <a:bodyPr/>
        <a:lstStyle/>
        <a:p>
          <a:endParaRPr lang="en-US" sz="1600"/>
        </a:p>
      </dgm:t>
    </dgm:pt>
    <dgm:pt modelId="{569C8594-0105-F048-9003-2B854C8D0208}" type="sibTrans" cxnId="{03E81569-E373-FC40-8923-412FFC129E72}">
      <dgm:prSet/>
      <dgm:spPr/>
      <dgm:t>
        <a:bodyPr/>
        <a:lstStyle/>
        <a:p>
          <a:endParaRPr lang="en-US" sz="1600"/>
        </a:p>
      </dgm:t>
    </dgm:pt>
    <dgm:pt modelId="{65E120C8-D6C8-394E-BFD3-170F5DD08BA5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accent1"/>
        </a:solidFill>
        <a:ln>
          <a:solidFill>
            <a:srgbClr val="C80F0F"/>
          </a:solidFill>
        </a:ln>
      </dgm:spPr>
      <dgm:t>
        <a:bodyPr/>
        <a:lstStyle/>
        <a:p>
          <a:r>
            <a:rPr lang="en-US" sz="1600" b="1" dirty="0" smtClean="0"/>
            <a:t>Micro-Exploitations</a:t>
          </a:r>
        </a:p>
        <a:p>
          <a:r>
            <a:rPr lang="en-US" sz="1600" b="1" dirty="0" smtClean="0"/>
            <a:t>(&lt; 1 ha, 28 %)</a:t>
          </a:r>
          <a:endParaRPr lang="en-US" sz="1600" b="1" dirty="0"/>
        </a:p>
      </dgm:t>
    </dgm:pt>
    <dgm:pt modelId="{26D70FBC-BD6D-0642-8B95-74B00192A04C}" type="parTrans" cxnId="{F479F912-BB11-CC45-B176-EFF473AEA95E}">
      <dgm:prSet/>
      <dgm:spPr/>
      <dgm:t>
        <a:bodyPr/>
        <a:lstStyle/>
        <a:p>
          <a:endParaRPr lang="en-US" sz="1600"/>
        </a:p>
      </dgm:t>
    </dgm:pt>
    <dgm:pt modelId="{782348B5-E79E-0D4A-BD6D-52B7971FDDFF}" type="sibTrans" cxnId="{F479F912-BB11-CC45-B176-EFF473AEA95E}">
      <dgm:prSet/>
      <dgm:spPr/>
      <dgm:t>
        <a:bodyPr/>
        <a:lstStyle/>
        <a:p>
          <a:endParaRPr lang="en-US" sz="1600"/>
        </a:p>
      </dgm:t>
    </dgm:pt>
    <dgm:pt modelId="{CB43418B-A04E-154A-8EED-898523E7CED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fr-FR" sz="1600" noProof="0" dirty="0" smtClean="0"/>
            <a:t>Source d’énergie pour l’irrigation: Butane ou gasoil;</a:t>
          </a:r>
          <a:endParaRPr lang="en-US" sz="1600" dirty="0"/>
        </a:p>
      </dgm:t>
    </dgm:pt>
    <dgm:pt modelId="{56B8D681-E3A6-574B-9BF9-FFB8322DEF1F}" type="parTrans" cxnId="{4867F8EE-3AA0-6241-A50F-E425B1505885}">
      <dgm:prSet/>
      <dgm:spPr/>
      <dgm:t>
        <a:bodyPr/>
        <a:lstStyle/>
        <a:p>
          <a:endParaRPr lang="en-US" sz="1600"/>
        </a:p>
      </dgm:t>
    </dgm:pt>
    <dgm:pt modelId="{322CF92A-63E0-5F45-ACD4-C705303C1628}" type="sibTrans" cxnId="{4867F8EE-3AA0-6241-A50F-E425B1505885}">
      <dgm:prSet/>
      <dgm:spPr/>
      <dgm:t>
        <a:bodyPr/>
        <a:lstStyle/>
        <a:p>
          <a:endParaRPr lang="en-US" sz="1600"/>
        </a:p>
      </dgm:t>
    </dgm:pt>
    <dgm:pt modelId="{330EB940-A257-A14A-8BDE-F2D6B4B2404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noFill/>
        <a:ln>
          <a:solidFill>
            <a:srgbClr val="6CA544"/>
          </a:solidFill>
        </a:ln>
      </dgm:spPr>
      <dgm:t>
        <a:bodyPr/>
        <a:lstStyle/>
        <a:p>
          <a:pPr algn="l"/>
          <a:r>
            <a:rPr lang="fr-FR" sz="1600" noProof="0" dirty="0" smtClean="0"/>
            <a:t>Assise foncière importante et stable;</a:t>
          </a:r>
          <a:endParaRPr lang="fr-FR" sz="1600" noProof="0" dirty="0"/>
        </a:p>
      </dgm:t>
    </dgm:pt>
    <dgm:pt modelId="{4B5BCC75-6F4E-DD4F-8CE4-1F28530510C6}" type="parTrans" cxnId="{AAAD72D2-7560-F94A-9F19-FFFEC21E00ED}">
      <dgm:prSet/>
      <dgm:spPr/>
      <dgm:t>
        <a:bodyPr/>
        <a:lstStyle/>
        <a:p>
          <a:endParaRPr lang="en-US" sz="1600"/>
        </a:p>
      </dgm:t>
    </dgm:pt>
    <dgm:pt modelId="{771D3F89-0C44-6C4C-B98D-774DCE53B9D3}" type="sibTrans" cxnId="{AAAD72D2-7560-F94A-9F19-FFFEC21E00ED}">
      <dgm:prSet/>
      <dgm:spPr/>
      <dgm:t>
        <a:bodyPr/>
        <a:lstStyle/>
        <a:p>
          <a:endParaRPr lang="en-US" sz="1600"/>
        </a:p>
      </dgm:t>
    </dgm:pt>
    <dgm:pt modelId="{EBE6C33D-8218-594E-B586-5070AF3369B4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noFill/>
        <a:ln>
          <a:solidFill>
            <a:srgbClr val="6CA544"/>
          </a:solidFill>
        </a:ln>
      </dgm:spPr>
      <dgm:t>
        <a:bodyPr/>
        <a:lstStyle/>
        <a:p>
          <a:pPr algn="l"/>
          <a:r>
            <a:rPr lang="fr-FR" sz="1600" noProof="0" dirty="0" smtClean="0"/>
            <a:t>Accès sans difficultés aux crédits.</a:t>
          </a:r>
          <a:endParaRPr lang="fr-FR" sz="1600" noProof="0" dirty="0"/>
        </a:p>
      </dgm:t>
    </dgm:pt>
    <dgm:pt modelId="{3A7BF94C-D6ED-8A48-AA60-358FDEC4E1C2}" type="parTrans" cxnId="{56717C1B-56B2-0A4E-88A6-BFD5C2D0083B}">
      <dgm:prSet/>
      <dgm:spPr/>
      <dgm:t>
        <a:bodyPr/>
        <a:lstStyle/>
        <a:p>
          <a:endParaRPr lang="en-US" sz="1600"/>
        </a:p>
      </dgm:t>
    </dgm:pt>
    <dgm:pt modelId="{6A11BB6A-9967-EA47-B895-94BEF3D4DA6F}" type="sibTrans" cxnId="{56717C1B-56B2-0A4E-88A6-BFD5C2D0083B}">
      <dgm:prSet/>
      <dgm:spPr/>
      <dgm:t>
        <a:bodyPr/>
        <a:lstStyle/>
        <a:p>
          <a:endParaRPr lang="en-US" sz="1600"/>
        </a:p>
      </dgm:t>
    </dgm:pt>
    <dgm:pt modelId="{EFD44787-F787-F340-9BCB-331F13DDFCE2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D9872B"/>
          </a:solidFill>
        </a:ln>
      </dgm:spPr>
      <dgm:t>
        <a:bodyPr/>
        <a:lstStyle/>
        <a:p>
          <a:pPr algn="l"/>
          <a:r>
            <a:rPr lang="fr-FR" sz="1600" noProof="0" dirty="0" smtClean="0"/>
            <a:t> Difficulté d’accès  aux moyens de production et de financement;</a:t>
          </a:r>
          <a:endParaRPr lang="fr-FR" sz="1600" noProof="0" dirty="0"/>
        </a:p>
      </dgm:t>
    </dgm:pt>
    <dgm:pt modelId="{3EEC7A00-E513-8F41-92A3-2396F67AE2CC}" type="parTrans" cxnId="{45FBC331-F47F-A04A-A595-7002232FCCCF}">
      <dgm:prSet/>
      <dgm:spPr/>
      <dgm:t>
        <a:bodyPr/>
        <a:lstStyle/>
        <a:p>
          <a:endParaRPr lang="en-US" sz="1600"/>
        </a:p>
      </dgm:t>
    </dgm:pt>
    <dgm:pt modelId="{42776D85-2A37-AD4D-8184-A9A08567B10B}" type="sibTrans" cxnId="{45FBC331-F47F-A04A-A595-7002232FCCCF}">
      <dgm:prSet/>
      <dgm:spPr/>
      <dgm:t>
        <a:bodyPr/>
        <a:lstStyle/>
        <a:p>
          <a:endParaRPr lang="en-US" sz="1600"/>
        </a:p>
      </dgm:t>
    </dgm:pt>
    <dgm:pt modelId="{14DCA8C0-A9AE-534C-844C-BFE0504602B8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D9872B"/>
          </a:solidFill>
        </a:ln>
      </dgm:spPr>
      <dgm:t>
        <a:bodyPr/>
        <a:lstStyle/>
        <a:p>
          <a:pPr algn="l"/>
          <a:r>
            <a:rPr lang="fr-FR" sz="1600" noProof="0" dirty="0" smtClean="0"/>
            <a:t>Carence de l'encadrement technique;</a:t>
          </a:r>
          <a:endParaRPr lang="fr-FR" sz="1600" noProof="0" dirty="0"/>
        </a:p>
      </dgm:t>
    </dgm:pt>
    <dgm:pt modelId="{F69B1DE3-35F6-5C49-B31F-0587D2E5793A}" type="parTrans" cxnId="{8E7ACAC7-9FE8-D341-959C-ACF255315149}">
      <dgm:prSet/>
      <dgm:spPr/>
      <dgm:t>
        <a:bodyPr/>
        <a:lstStyle/>
        <a:p>
          <a:endParaRPr lang="en-US" sz="1600"/>
        </a:p>
      </dgm:t>
    </dgm:pt>
    <dgm:pt modelId="{2C04E295-45F5-C942-B41D-5EC273C64F14}" type="sibTrans" cxnId="{8E7ACAC7-9FE8-D341-959C-ACF255315149}">
      <dgm:prSet/>
      <dgm:spPr/>
      <dgm:t>
        <a:bodyPr/>
        <a:lstStyle/>
        <a:p>
          <a:endParaRPr lang="en-US" sz="1600"/>
        </a:p>
      </dgm:t>
    </dgm:pt>
    <dgm:pt modelId="{5017859C-E3B1-4B48-B967-B0DD4D979B6E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D9872B"/>
          </a:solidFill>
        </a:ln>
      </dgm:spPr>
      <dgm:t>
        <a:bodyPr/>
        <a:lstStyle/>
        <a:p>
          <a:pPr algn="l"/>
          <a:r>
            <a:rPr lang="fr-FR" sz="1600" noProof="0" dirty="0" smtClean="0"/>
            <a:t> 50% de l’emploi de population rurale au Maroc.</a:t>
          </a:r>
          <a:endParaRPr lang="fr-FR" sz="1600" noProof="0" dirty="0"/>
        </a:p>
      </dgm:t>
    </dgm:pt>
    <dgm:pt modelId="{EDB9D69F-ED18-394A-929F-B8372A397121}" type="parTrans" cxnId="{CBC94D0F-92E1-754C-A89A-25B2C0D6877C}">
      <dgm:prSet/>
      <dgm:spPr/>
      <dgm:t>
        <a:bodyPr/>
        <a:lstStyle/>
        <a:p>
          <a:endParaRPr lang="en-US" sz="1600"/>
        </a:p>
      </dgm:t>
    </dgm:pt>
    <dgm:pt modelId="{A5784628-C611-094A-BE5E-6A2C1F337775}" type="sibTrans" cxnId="{CBC94D0F-92E1-754C-A89A-25B2C0D6877C}">
      <dgm:prSet/>
      <dgm:spPr/>
      <dgm:t>
        <a:bodyPr/>
        <a:lstStyle/>
        <a:p>
          <a:endParaRPr lang="en-US" sz="1600"/>
        </a:p>
      </dgm:t>
    </dgm:pt>
    <dgm:pt modelId="{171C7784-12E0-CC4F-8DF2-F6A7E2BA8F3A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fr-CA" sz="1600" noProof="0" dirty="0" smtClean="0"/>
            <a:t>Rentabilité économique insuffisante;</a:t>
          </a:r>
          <a:endParaRPr lang="fr-CA" sz="1600" noProof="0" dirty="0"/>
        </a:p>
      </dgm:t>
    </dgm:pt>
    <dgm:pt modelId="{58741C3C-09C6-5144-AC35-F1A41F1B35A3}" type="parTrans" cxnId="{559047EC-EC6C-1C46-AAC1-3FB7318F8D33}">
      <dgm:prSet/>
      <dgm:spPr/>
      <dgm:t>
        <a:bodyPr/>
        <a:lstStyle/>
        <a:p>
          <a:endParaRPr lang="en-US" sz="1600"/>
        </a:p>
      </dgm:t>
    </dgm:pt>
    <dgm:pt modelId="{C7EB46CD-783B-A243-AD03-2B81CCD77B20}" type="sibTrans" cxnId="{559047EC-EC6C-1C46-AAC1-3FB7318F8D33}">
      <dgm:prSet/>
      <dgm:spPr/>
      <dgm:t>
        <a:bodyPr/>
        <a:lstStyle/>
        <a:p>
          <a:endParaRPr lang="en-US" sz="1600"/>
        </a:p>
      </dgm:t>
    </dgm:pt>
    <dgm:pt modelId="{9AEF5BAA-A5B2-0744-847B-82EB622A781D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fr-CA" sz="1600" noProof="0" dirty="0" smtClean="0"/>
            <a:t>Difficulté </a:t>
          </a:r>
          <a:r>
            <a:rPr lang="fr-FR" sz="1600" noProof="0" dirty="0" smtClean="0"/>
            <a:t>d’accès  </a:t>
          </a:r>
          <a:r>
            <a:rPr lang="fr-CA" sz="1600" noProof="0" dirty="0" smtClean="0"/>
            <a:t>au financement; </a:t>
          </a:r>
          <a:endParaRPr lang="fr-CA" sz="1600" noProof="0" dirty="0"/>
        </a:p>
      </dgm:t>
    </dgm:pt>
    <dgm:pt modelId="{102FB166-C13B-0E4F-893D-017DC9C71471}" type="parTrans" cxnId="{6113B284-3BF0-5D44-AB19-F75F93283E5A}">
      <dgm:prSet/>
      <dgm:spPr/>
      <dgm:t>
        <a:bodyPr/>
        <a:lstStyle/>
        <a:p>
          <a:endParaRPr lang="en-US" sz="1600"/>
        </a:p>
      </dgm:t>
    </dgm:pt>
    <dgm:pt modelId="{FE866E3F-8516-B34C-B657-494D889BE3AC}" type="sibTrans" cxnId="{6113B284-3BF0-5D44-AB19-F75F93283E5A}">
      <dgm:prSet/>
      <dgm:spPr/>
      <dgm:t>
        <a:bodyPr/>
        <a:lstStyle/>
        <a:p>
          <a:endParaRPr lang="en-US" sz="1600"/>
        </a:p>
      </dgm:t>
    </dgm:pt>
    <dgm:pt modelId="{9F882D87-610B-114F-929E-3192FA7ADD6F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fr-FR" sz="1600" noProof="0" dirty="0" smtClean="0"/>
            <a:t>Manque de ressources techniques, financières et humaines.</a:t>
          </a:r>
          <a:endParaRPr lang="fr-CA" sz="1600" noProof="0" dirty="0"/>
        </a:p>
      </dgm:t>
    </dgm:pt>
    <dgm:pt modelId="{97FD1156-A299-CC40-9AE6-E71160724173}" type="parTrans" cxnId="{A69E2130-959D-8041-AF9F-ABBBE2B1C38C}">
      <dgm:prSet/>
      <dgm:spPr/>
      <dgm:t>
        <a:bodyPr/>
        <a:lstStyle/>
        <a:p>
          <a:endParaRPr lang="en-US" sz="1600"/>
        </a:p>
      </dgm:t>
    </dgm:pt>
    <dgm:pt modelId="{2D75B486-BFEF-1745-9BF8-7FDEFC7C5630}" type="sibTrans" cxnId="{A69E2130-959D-8041-AF9F-ABBBE2B1C38C}">
      <dgm:prSet/>
      <dgm:spPr/>
      <dgm:t>
        <a:bodyPr/>
        <a:lstStyle/>
        <a:p>
          <a:endParaRPr lang="en-US" sz="1600"/>
        </a:p>
      </dgm:t>
    </dgm:pt>
    <dgm:pt modelId="{4ADE10C9-FFF0-D64D-A709-943FEE029474}" type="pres">
      <dgm:prSet presAssocID="{7300BE8A-BB62-694C-A89D-6952C51FF87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6E1EA2-363A-0247-90EF-5AE836914FC3}" type="pres">
      <dgm:prSet presAssocID="{55B54F59-74DF-F44B-9B8F-F4387369322B}" presName="composite" presStyleCnt="0"/>
      <dgm:spPr/>
    </dgm:pt>
    <dgm:pt modelId="{A4C09694-C99D-C041-B27F-1D770EC6D97A}" type="pres">
      <dgm:prSet presAssocID="{55B54F59-74DF-F44B-9B8F-F4387369322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780263-0D70-5445-A353-DBFB4D436063}" type="pres">
      <dgm:prSet presAssocID="{55B54F59-74DF-F44B-9B8F-F4387369322B}" presName="desTx" presStyleLbl="alignAccFollowNode1" presStyleIdx="0" presStyleCnt="3" custScale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B82A5-F065-5545-A145-E3C13F9FE7D3}" type="pres">
      <dgm:prSet presAssocID="{8207DAC8-66AF-404F-BD3E-3FE8774233CA}" presName="space" presStyleCnt="0"/>
      <dgm:spPr/>
    </dgm:pt>
    <dgm:pt modelId="{2713A1BF-B3C3-0D42-9727-E743C5005A9A}" type="pres">
      <dgm:prSet presAssocID="{59CFF29E-2930-7E47-93CE-B677CD2541EC}" presName="composite" presStyleCnt="0"/>
      <dgm:spPr/>
    </dgm:pt>
    <dgm:pt modelId="{8E082BE8-EF6F-924C-A21A-50E66C43654E}" type="pres">
      <dgm:prSet presAssocID="{59CFF29E-2930-7E47-93CE-B677CD2541E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AEA4BE-D363-5C4E-BE1E-49DED511E1CC}" type="pres">
      <dgm:prSet presAssocID="{59CFF29E-2930-7E47-93CE-B677CD2541E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21D177-F636-AA4D-8FEF-EC48FD264BAA}" type="pres">
      <dgm:prSet presAssocID="{5F24BA2B-CD91-B44B-A200-C6E892704E36}" presName="space" presStyleCnt="0"/>
      <dgm:spPr/>
    </dgm:pt>
    <dgm:pt modelId="{AFD89B51-F9B9-E641-96F3-9AEE15D48984}" type="pres">
      <dgm:prSet presAssocID="{65E120C8-D6C8-394E-BFD3-170F5DD08BA5}" presName="composite" presStyleCnt="0"/>
      <dgm:spPr/>
    </dgm:pt>
    <dgm:pt modelId="{B425F266-E1E0-ED47-A816-70B9DD93D48B}" type="pres">
      <dgm:prSet presAssocID="{65E120C8-D6C8-394E-BFD3-170F5DD08BA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B9C9E7-EF5D-F841-9387-B08B64338125}" type="pres">
      <dgm:prSet presAssocID="{65E120C8-D6C8-394E-BFD3-170F5DD08BA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630375-02BC-CB47-A0F6-44DC3893A09C}" type="presOf" srcId="{EBE6C33D-8218-594E-B586-5070AF3369B4}" destId="{C3780263-0D70-5445-A353-DBFB4D436063}" srcOrd="0" destOrd="3" presId="urn:microsoft.com/office/officeart/2005/8/layout/hList1"/>
    <dgm:cxn modelId="{AAAD72D2-7560-F94A-9F19-FFFEC21E00ED}" srcId="{55B54F59-74DF-F44B-9B8F-F4387369322B}" destId="{330EB940-A257-A14A-8BDE-F2D6B4B24040}" srcOrd="2" destOrd="0" parTransId="{4B5BCC75-6F4E-DD4F-8CE4-1F28530510C6}" sibTransId="{771D3F89-0C44-6C4C-B98D-774DCE53B9D3}"/>
    <dgm:cxn modelId="{38F6AFCC-7E97-1A4F-A8FF-7B732BE55C53}" type="presOf" srcId="{59CFF29E-2930-7E47-93CE-B677CD2541EC}" destId="{8E082BE8-EF6F-924C-A21A-50E66C43654E}" srcOrd="0" destOrd="0" presId="urn:microsoft.com/office/officeart/2005/8/layout/hList1"/>
    <dgm:cxn modelId="{9DA62DD8-8A40-CE48-95D7-A0185490046C}" type="presOf" srcId="{9AEF5BAA-A5B2-0744-847B-82EB622A781D}" destId="{39B9C9E7-EF5D-F841-9387-B08B64338125}" srcOrd="0" destOrd="2" presId="urn:microsoft.com/office/officeart/2005/8/layout/hList1"/>
    <dgm:cxn modelId="{5DFCFF51-658A-8B42-BA85-319E3D1E8550}" type="presOf" srcId="{CB43418B-A04E-154A-8EED-898523E7CEDB}" destId="{39B9C9E7-EF5D-F841-9387-B08B64338125}" srcOrd="0" destOrd="0" presId="urn:microsoft.com/office/officeart/2005/8/layout/hList1"/>
    <dgm:cxn modelId="{8E7ACAC7-9FE8-D341-959C-ACF255315149}" srcId="{59CFF29E-2930-7E47-93CE-B677CD2541EC}" destId="{14DCA8C0-A9AE-534C-844C-BFE0504602B8}" srcOrd="2" destOrd="0" parTransId="{F69B1DE3-35F6-5C49-B31F-0587D2E5793A}" sibTransId="{2C04E295-45F5-C942-B41D-5EC273C64F14}"/>
    <dgm:cxn modelId="{4041E116-EBFC-1443-9209-2670D0E298F2}" type="presOf" srcId="{BBF48820-C94D-1B47-8C53-28EFF0D63D7E}" destId="{47AEA4BE-D363-5C4E-BE1E-49DED511E1CC}" srcOrd="0" destOrd="0" presId="urn:microsoft.com/office/officeart/2005/8/layout/hList1"/>
    <dgm:cxn modelId="{4867F8EE-3AA0-6241-A50F-E425B1505885}" srcId="{65E120C8-D6C8-394E-BFD3-170F5DD08BA5}" destId="{CB43418B-A04E-154A-8EED-898523E7CEDB}" srcOrd="0" destOrd="0" parTransId="{56B8D681-E3A6-574B-9BF9-FFB8322DEF1F}" sibTransId="{322CF92A-63E0-5F45-ACD4-C705303C1628}"/>
    <dgm:cxn modelId="{888F5359-EB79-EE4D-9A8E-0340FFC2C6C5}" type="presOf" srcId="{EFD44787-F787-F340-9BCB-331F13DDFCE2}" destId="{47AEA4BE-D363-5C4E-BE1E-49DED511E1CC}" srcOrd="0" destOrd="1" presId="urn:microsoft.com/office/officeart/2005/8/layout/hList1"/>
    <dgm:cxn modelId="{E7E1D12D-1E64-754D-97F6-B0A728798F5C}" type="presOf" srcId="{7300BE8A-BB62-694C-A89D-6952C51FF87E}" destId="{4ADE10C9-FFF0-D64D-A709-943FEE029474}" srcOrd="0" destOrd="0" presId="urn:microsoft.com/office/officeart/2005/8/layout/hList1"/>
    <dgm:cxn modelId="{1673B32B-9E56-2D42-856B-492D97CD620B}" type="presOf" srcId="{14DCA8C0-A9AE-534C-844C-BFE0504602B8}" destId="{47AEA4BE-D363-5C4E-BE1E-49DED511E1CC}" srcOrd="0" destOrd="2" presId="urn:microsoft.com/office/officeart/2005/8/layout/hList1"/>
    <dgm:cxn modelId="{5E60656E-B2B2-4F42-A1A5-B2CE2F533431}" type="presOf" srcId="{65E120C8-D6C8-394E-BFD3-170F5DD08BA5}" destId="{B425F266-E1E0-ED47-A816-70B9DD93D48B}" srcOrd="0" destOrd="0" presId="urn:microsoft.com/office/officeart/2005/8/layout/hList1"/>
    <dgm:cxn modelId="{A035AC33-928A-9448-99E3-3FFCDBAC1328}" srcId="{7300BE8A-BB62-694C-A89D-6952C51FF87E}" destId="{55B54F59-74DF-F44B-9B8F-F4387369322B}" srcOrd="0" destOrd="0" parTransId="{7026AE4B-0036-574D-8279-70511E611181}" sibTransId="{8207DAC8-66AF-404F-BD3E-3FE8774233CA}"/>
    <dgm:cxn modelId="{56717C1B-56B2-0A4E-88A6-BFD5C2D0083B}" srcId="{55B54F59-74DF-F44B-9B8F-F4387369322B}" destId="{EBE6C33D-8218-594E-B586-5070AF3369B4}" srcOrd="3" destOrd="0" parTransId="{3A7BF94C-D6ED-8A48-AA60-358FDEC4E1C2}" sibTransId="{6A11BB6A-9967-EA47-B895-94BEF3D4DA6F}"/>
    <dgm:cxn modelId="{A69E2130-959D-8041-AF9F-ABBBE2B1C38C}" srcId="{65E120C8-D6C8-394E-BFD3-170F5DD08BA5}" destId="{9F882D87-610B-114F-929E-3192FA7ADD6F}" srcOrd="3" destOrd="0" parTransId="{97FD1156-A299-CC40-9AE6-E71160724173}" sibTransId="{2D75B486-BFEF-1745-9BF8-7FDEFC7C5630}"/>
    <dgm:cxn modelId="{11131420-FBB9-254A-B68C-23748FA0CBA1}" type="presOf" srcId="{FCE81738-C027-8948-9513-504A805D1053}" destId="{C3780263-0D70-5445-A353-DBFB4D436063}" srcOrd="0" destOrd="0" presId="urn:microsoft.com/office/officeart/2005/8/layout/hList1"/>
    <dgm:cxn modelId="{03E81569-E373-FC40-8923-412FFC129E72}" srcId="{59CFF29E-2930-7E47-93CE-B677CD2541EC}" destId="{BBF48820-C94D-1B47-8C53-28EFF0D63D7E}" srcOrd="0" destOrd="0" parTransId="{3877169F-A628-1745-AA91-5E99EBC7843B}" sibTransId="{569C8594-0105-F048-9003-2B854C8D0208}"/>
    <dgm:cxn modelId="{6113B284-3BF0-5D44-AB19-F75F93283E5A}" srcId="{65E120C8-D6C8-394E-BFD3-170F5DD08BA5}" destId="{9AEF5BAA-A5B2-0744-847B-82EB622A781D}" srcOrd="2" destOrd="0" parTransId="{102FB166-C13B-0E4F-893D-017DC9C71471}" sibTransId="{FE866E3F-8516-B34C-B657-494D889BE3AC}"/>
    <dgm:cxn modelId="{0C5ECF71-F351-E24F-8CD1-A764F24D6C78}" srcId="{55B54F59-74DF-F44B-9B8F-F4387369322B}" destId="{E41962A5-1614-BA4C-9904-1C9A2319E72E}" srcOrd="1" destOrd="0" parTransId="{6C8666A5-EF7C-E64C-99C8-D4CB2A4F94C2}" sibTransId="{92363372-E8BE-D448-B728-97DCF70F8DDF}"/>
    <dgm:cxn modelId="{9537BFAD-48D1-1641-A814-2C2EF2F4E56A}" type="presOf" srcId="{171C7784-12E0-CC4F-8DF2-F6A7E2BA8F3A}" destId="{39B9C9E7-EF5D-F841-9387-B08B64338125}" srcOrd="0" destOrd="1" presId="urn:microsoft.com/office/officeart/2005/8/layout/hList1"/>
    <dgm:cxn modelId="{45FBC331-F47F-A04A-A595-7002232FCCCF}" srcId="{59CFF29E-2930-7E47-93CE-B677CD2541EC}" destId="{EFD44787-F787-F340-9BCB-331F13DDFCE2}" srcOrd="1" destOrd="0" parTransId="{3EEC7A00-E513-8F41-92A3-2396F67AE2CC}" sibTransId="{42776D85-2A37-AD4D-8184-A9A08567B10B}"/>
    <dgm:cxn modelId="{381E5891-615F-904C-AF6C-B4B03E74380A}" type="presOf" srcId="{330EB940-A257-A14A-8BDE-F2D6B4B24040}" destId="{C3780263-0D70-5445-A353-DBFB4D436063}" srcOrd="0" destOrd="2" presId="urn:microsoft.com/office/officeart/2005/8/layout/hList1"/>
    <dgm:cxn modelId="{CBC94D0F-92E1-754C-A89A-25B2C0D6877C}" srcId="{59CFF29E-2930-7E47-93CE-B677CD2541EC}" destId="{5017859C-E3B1-4B48-B967-B0DD4D979B6E}" srcOrd="3" destOrd="0" parTransId="{EDB9D69F-ED18-394A-929F-B8372A397121}" sibTransId="{A5784628-C611-094A-BE5E-6A2C1F337775}"/>
    <dgm:cxn modelId="{80FBF599-9521-1D4C-94C6-C8BC7FB74DBF}" type="presOf" srcId="{E41962A5-1614-BA4C-9904-1C9A2319E72E}" destId="{C3780263-0D70-5445-A353-DBFB4D436063}" srcOrd="0" destOrd="1" presId="urn:microsoft.com/office/officeart/2005/8/layout/hList1"/>
    <dgm:cxn modelId="{F479F912-BB11-CC45-B176-EFF473AEA95E}" srcId="{7300BE8A-BB62-694C-A89D-6952C51FF87E}" destId="{65E120C8-D6C8-394E-BFD3-170F5DD08BA5}" srcOrd="2" destOrd="0" parTransId="{26D70FBC-BD6D-0642-8B95-74B00192A04C}" sibTransId="{782348B5-E79E-0D4A-BD6D-52B7971FDDFF}"/>
    <dgm:cxn modelId="{559047EC-EC6C-1C46-AAC1-3FB7318F8D33}" srcId="{65E120C8-D6C8-394E-BFD3-170F5DD08BA5}" destId="{171C7784-12E0-CC4F-8DF2-F6A7E2BA8F3A}" srcOrd="1" destOrd="0" parTransId="{58741C3C-09C6-5144-AC35-F1A41F1B35A3}" sibTransId="{C7EB46CD-783B-A243-AD03-2B81CCD77B20}"/>
    <dgm:cxn modelId="{9AC26F1C-F691-8C40-8E64-879A6F0455F3}" type="presOf" srcId="{5017859C-E3B1-4B48-B967-B0DD4D979B6E}" destId="{47AEA4BE-D363-5C4E-BE1E-49DED511E1CC}" srcOrd="0" destOrd="3" presId="urn:microsoft.com/office/officeart/2005/8/layout/hList1"/>
    <dgm:cxn modelId="{3B50B5A6-E593-0A49-B5E0-7A73066AF457}" type="presOf" srcId="{9F882D87-610B-114F-929E-3192FA7ADD6F}" destId="{39B9C9E7-EF5D-F841-9387-B08B64338125}" srcOrd="0" destOrd="3" presId="urn:microsoft.com/office/officeart/2005/8/layout/hList1"/>
    <dgm:cxn modelId="{2A87D586-1A9E-E844-8378-19D17A175E63}" srcId="{7300BE8A-BB62-694C-A89D-6952C51FF87E}" destId="{59CFF29E-2930-7E47-93CE-B677CD2541EC}" srcOrd="1" destOrd="0" parTransId="{5CEB1F06-C2F0-E84A-93E3-E66F2EC3ACEB}" sibTransId="{5F24BA2B-CD91-B44B-A200-C6E892704E36}"/>
    <dgm:cxn modelId="{D0C4FB85-FCA4-3643-BE19-C96B9A5E533D}" type="presOf" srcId="{55B54F59-74DF-F44B-9B8F-F4387369322B}" destId="{A4C09694-C99D-C041-B27F-1D770EC6D97A}" srcOrd="0" destOrd="0" presId="urn:microsoft.com/office/officeart/2005/8/layout/hList1"/>
    <dgm:cxn modelId="{9E332CF4-45C7-5B4E-A766-82AEF7616562}" srcId="{55B54F59-74DF-F44B-9B8F-F4387369322B}" destId="{FCE81738-C027-8948-9513-504A805D1053}" srcOrd="0" destOrd="0" parTransId="{F7D5D26E-F6C9-2845-A866-5B7003F702A6}" sibTransId="{CDCC6B9E-F3C0-0B4B-B193-C137F79BB6F4}"/>
    <dgm:cxn modelId="{F24D8DE0-BB39-624B-9105-58C5F5DEEA3D}" type="presParOf" srcId="{4ADE10C9-FFF0-D64D-A709-943FEE029474}" destId="{B96E1EA2-363A-0247-90EF-5AE836914FC3}" srcOrd="0" destOrd="0" presId="urn:microsoft.com/office/officeart/2005/8/layout/hList1"/>
    <dgm:cxn modelId="{459EA3C0-8A86-C542-AE98-B53734C1D8D2}" type="presParOf" srcId="{B96E1EA2-363A-0247-90EF-5AE836914FC3}" destId="{A4C09694-C99D-C041-B27F-1D770EC6D97A}" srcOrd="0" destOrd="0" presId="urn:microsoft.com/office/officeart/2005/8/layout/hList1"/>
    <dgm:cxn modelId="{CB4EFBAD-A2F2-A041-B6FE-C441C3AD5F00}" type="presParOf" srcId="{B96E1EA2-363A-0247-90EF-5AE836914FC3}" destId="{C3780263-0D70-5445-A353-DBFB4D436063}" srcOrd="1" destOrd="0" presId="urn:microsoft.com/office/officeart/2005/8/layout/hList1"/>
    <dgm:cxn modelId="{526DC669-72D9-F042-B47B-10C3072C23CA}" type="presParOf" srcId="{4ADE10C9-FFF0-D64D-A709-943FEE029474}" destId="{228B82A5-F065-5545-A145-E3C13F9FE7D3}" srcOrd="1" destOrd="0" presId="urn:microsoft.com/office/officeart/2005/8/layout/hList1"/>
    <dgm:cxn modelId="{7C33C3E7-C75D-3841-9DE6-B08B59CA2FFF}" type="presParOf" srcId="{4ADE10C9-FFF0-D64D-A709-943FEE029474}" destId="{2713A1BF-B3C3-0D42-9727-E743C5005A9A}" srcOrd="2" destOrd="0" presId="urn:microsoft.com/office/officeart/2005/8/layout/hList1"/>
    <dgm:cxn modelId="{AAA71DCC-72CD-0245-BAB4-A45F62F49688}" type="presParOf" srcId="{2713A1BF-B3C3-0D42-9727-E743C5005A9A}" destId="{8E082BE8-EF6F-924C-A21A-50E66C43654E}" srcOrd="0" destOrd="0" presId="urn:microsoft.com/office/officeart/2005/8/layout/hList1"/>
    <dgm:cxn modelId="{9222CEC9-1948-1A4B-95E9-8C077BD03AA0}" type="presParOf" srcId="{2713A1BF-B3C3-0D42-9727-E743C5005A9A}" destId="{47AEA4BE-D363-5C4E-BE1E-49DED511E1CC}" srcOrd="1" destOrd="0" presId="urn:microsoft.com/office/officeart/2005/8/layout/hList1"/>
    <dgm:cxn modelId="{94EC0805-FA36-5B4D-9CFA-A83B26A103FF}" type="presParOf" srcId="{4ADE10C9-FFF0-D64D-A709-943FEE029474}" destId="{EB21D177-F636-AA4D-8FEF-EC48FD264BAA}" srcOrd="3" destOrd="0" presId="urn:microsoft.com/office/officeart/2005/8/layout/hList1"/>
    <dgm:cxn modelId="{894008CF-1FAB-A348-8DCA-EFE333FD167B}" type="presParOf" srcId="{4ADE10C9-FFF0-D64D-A709-943FEE029474}" destId="{AFD89B51-F9B9-E641-96F3-9AEE15D48984}" srcOrd="4" destOrd="0" presId="urn:microsoft.com/office/officeart/2005/8/layout/hList1"/>
    <dgm:cxn modelId="{9217F3A1-C795-684F-8962-C55E5ED4B739}" type="presParOf" srcId="{AFD89B51-F9B9-E641-96F3-9AEE15D48984}" destId="{B425F266-E1E0-ED47-A816-70B9DD93D48B}" srcOrd="0" destOrd="0" presId="urn:microsoft.com/office/officeart/2005/8/layout/hList1"/>
    <dgm:cxn modelId="{B4998F44-BC2E-4243-94A9-FF1E1BEF64F1}" type="presParOf" srcId="{AFD89B51-F9B9-E641-96F3-9AEE15D48984}" destId="{39B9C9E7-EF5D-F841-9387-B08B6433812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C09694-C99D-C041-B27F-1D770EC6D97A}">
      <dsp:nvSpPr>
        <dsp:cNvPr id="0" name=""/>
        <dsp:cNvSpPr/>
      </dsp:nvSpPr>
      <dsp:spPr>
        <a:xfrm>
          <a:off x="2578" y="28890"/>
          <a:ext cx="2513570" cy="864000"/>
        </a:xfrm>
        <a:prstGeom prst="rect">
          <a:avLst/>
        </a:prstGeom>
        <a:solidFill>
          <a:srgbClr val="6CA544"/>
        </a:solidFill>
        <a:ln w="25400" cap="flat" cmpd="sng" algn="ctr">
          <a:solidFill>
            <a:srgbClr val="6CA544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1600" b="1" kern="1200" noProof="0" dirty="0" smtClean="0"/>
            <a:t>Grandes Exploitations (&gt;20 ha, 4 %)</a:t>
          </a:r>
          <a:endParaRPr lang="fr-CA" sz="1600" b="1" kern="1200" noProof="0" dirty="0"/>
        </a:p>
      </dsp:txBody>
      <dsp:txXfrm>
        <a:off x="2578" y="28890"/>
        <a:ext cx="2513570" cy="864000"/>
      </dsp:txXfrm>
    </dsp:sp>
    <dsp:sp modelId="{C3780263-0D70-5445-A353-DBFB4D436063}">
      <dsp:nvSpPr>
        <dsp:cNvPr id="0" name=""/>
        <dsp:cNvSpPr/>
      </dsp:nvSpPr>
      <dsp:spPr>
        <a:xfrm>
          <a:off x="2578" y="892890"/>
          <a:ext cx="2513570" cy="2848795"/>
        </a:xfrm>
        <a:prstGeom prst="rect">
          <a:avLst/>
        </a:prstGeom>
        <a:noFill/>
        <a:ln w="25400" cap="flat" cmpd="sng" algn="ctr">
          <a:solidFill>
            <a:srgbClr val="6CA544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Source d’énergie pour l’irrigation: Électricité ou gasoil;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Exportation de la récolte; 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Assise foncière importante et stable;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Accès sans difficultés aux crédits.</a:t>
          </a:r>
          <a:endParaRPr lang="fr-FR" sz="1600" kern="1200" noProof="0" dirty="0"/>
        </a:p>
      </dsp:txBody>
      <dsp:txXfrm>
        <a:off x="2578" y="892890"/>
        <a:ext cx="2513570" cy="2848795"/>
      </dsp:txXfrm>
    </dsp:sp>
    <dsp:sp modelId="{8E082BE8-EF6F-924C-A21A-50E66C43654E}">
      <dsp:nvSpPr>
        <dsp:cNvPr id="0" name=""/>
        <dsp:cNvSpPr/>
      </dsp:nvSpPr>
      <dsp:spPr>
        <a:xfrm>
          <a:off x="2868048" y="28890"/>
          <a:ext cx="2513570" cy="864000"/>
        </a:xfrm>
        <a:prstGeom prst="rect">
          <a:avLst/>
        </a:prstGeom>
        <a:solidFill>
          <a:srgbClr val="D9872B"/>
        </a:solidFill>
        <a:ln w="25400" cap="flat" cmpd="sng" algn="ctr">
          <a:solidFill>
            <a:srgbClr val="D9872B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 &amp; M Exploitations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(Entre 1 et 20 ha, 68 %)</a:t>
          </a:r>
          <a:endParaRPr lang="en-US" sz="1600" b="1" kern="1200" dirty="0"/>
        </a:p>
      </dsp:txBody>
      <dsp:txXfrm>
        <a:off x="2868048" y="28890"/>
        <a:ext cx="2513570" cy="864000"/>
      </dsp:txXfrm>
    </dsp:sp>
    <dsp:sp modelId="{47AEA4BE-D363-5C4E-BE1E-49DED511E1CC}">
      <dsp:nvSpPr>
        <dsp:cNvPr id="0" name=""/>
        <dsp:cNvSpPr/>
      </dsp:nvSpPr>
      <dsp:spPr>
        <a:xfrm>
          <a:off x="2868048" y="892890"/>
          <a:ext cx="2513570" cy="2848795"/>
        </a:xfrm>
        <a:prstGeom prst="rect">
          <a:avLst/>
        </a:prstGeom>
        <a:solidFill>
          <a:schemeClr val="lt1"/>
        </a:solidFill>
        <a:ln w="25400" cap="flat" cmpd="sng" algn="ctr">
          <a:solidFill>
            <a:srgbClr val="D9872B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Source d’énergie pour l’irrigation: Électricité, gasoil ou butane;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 Difficulté d’accès  aux moyens de production et de financement;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Carence de l'encadrement technique;</a:t>
          </a:r>
          <a:endParaRPr lang="fr-FR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 50% de l’emploi de population rurale au Maroc.</a:t>
          </a:r>
          <a:endParaRPr lang="fr-FR" sz="1600" kern="1200" noProof="0" dirty="0"/>
        </a:p>
      </dsp:txBody>
      <dsp:txXfrm>
        <a:off x="2868048" y="892890"/>
        <a:ext cx="2513570" cy="2848795"/>
      </dsp:txXfrm>
    </dsp:sp>
    <dsp:sp modelId="{B425F266-E1E0-ED47-A816-70B9DD93D48B}">
      <dsp:nvSpPr>
        <dsp:cNvPr id="0" name=""/>
        <dsp:cNvSpPr/>
      </dsp:nvSpPr>
      <dsp:spPr>
        <a:xfrm>
          <a:off x="5733518" y="28890"/>
          <a:ext cx="2513570" cy="86400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rgbClr val="C80F0F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Micro-Exploitations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(&lt; 1 ha, 28 %)</a:t>
          </a:r>
          <a:endParaRPr lang="en-US" sz="1600" b="1" kern="1200" dirty="0"/>
        </a:p>
      </dsp:txBody>
      <dsp:txXfrm>
        <a:off x="5733518" y="28890"/>
        <a:ext cx="2513570" cy="864000"/>
      </dsp:txXfrm>
    </dsp:sp>
    <dsp:sp modelId="{39B9C9E7-EF5D-F841-9387-B08B64338125}">
      <dsp:nvSpPr>
        <dsp:cNvPr id="0" name=""/>
        <dsp:cNvSpPr/>
      </dsp:nvSpPr>
      <dsp:spPr>
        <a:xfrm>
          <a:off x="5733518" y="892890"/>
          <a:ext cx="2513570" cy="284879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Source d’énergie pour l’irrigation: Butane ou gasoil;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0" dirty="0" smtClean="0"/>
            <a:t>Rentabilité économique insuffisante;</a:t>
          </a:r>
          <a:endParaRPr lang="fr-CA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CA" sz="1600" kern="1200" noProof="0" dirty="0" smtClean="0"/>
            <a:t>Difficulté </a:t>
          </a:r>
          <a:r>
            <a:rPr lang="fr-FR" sz="1600" kern="1200" noProof="0" dirty="0" smtClean="0"/>
            <a:t>d’accès  </a:t>
          </a:r>
          <a:r>
            <a:rPr lang="fr-CA" sz="1600" kern="1200" noProof="0" dirty="0" smtClean="0"/>
            <a:t>au financement; </a:t>
          </a:r>
          <a:endParaRPr lang="fr-CA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noProof="0" dirty="0" smtClean="0"/>
            <a:t>Manque de ressources techniques, financières et humaines.</a:t>
          </a:r>
          <a:endParaRPr lang="fr-CA" sz="1600" kern="1200" noProof="0" dirty="0"/>
        </a:p>
      </dsp:txBody>
      <dsp:txXfrm>
        <a:off x="5733518" y="892890"/>
        <a:ext cx="2513570" cy="2848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3291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3291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‹N°›</a:t>
            </a:fld>
            <a:endParaRPr lang="de-DE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646"/>
            <a:ext cx="5206154" cy="460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3291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3291"/>
            <a:ext cx="3076363" cy="51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13" tIns="47157" rIns="94313" bIns="47157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 tableau1 ci-dessous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représente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répartition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selon la superficie des exploitations agricoles et de leur SAU. Nous remarquons qu’environ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70%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des exploitations agricoles sont au-dessous des 5 hectares, soit un nombre total de 999 702 exploitations. </a:t>
            </a:r>
            <a:endParaRPr lang="fr-FR" dirty="0" smtClean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512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Jachère: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terre non cultivée temporairement pour permettre la reconstitution de la fertilité du sol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</a:t>
            </a:r>
            <a:r>
              <a:rPr lang="fr-FR" sz="1200" b="1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utres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: </a:t>
            </a:r>
          </a:p>
          <a:p>
            <a:pPr marL="628650" lvl="1" indent="-171450">
              <a:buFont typeface="Arial"/>
              <a:buChar char="•"/>
            </a:pP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Oléagineuses: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plantes cultivées spécialement pour la production d'huile (colza, tournesol, arachide, soja, sésame, noix, amande, etc.)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marL="628650" lvl="1" indent="-171450">
              <a:buFont typeface="Arial"/>
              <a:buChar char="•"/>
            </a:pP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Culture industrielle :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une espèce végétale cultivée dans le but d'alimenter en matières premières des industries de transformation, y compris le secteur agro-alimentaire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marL="628650" lvl="1" indent="-171450">
              <a:buFont typeface="Arial"/>
              <a:buChar char="•"/>
            </a:pP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Culture fourragères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: une plante ou un mélange de plantes utilisées pour l’alimentation des animaux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lvl="0"/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Maraîchage: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culture de légumes, de certains fruits, de certaines fines herbes et des fleurs à usage alimentaire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lvl="0"/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Légumineuses: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lentilles (verte, corail, noires, etc.), les haricots (blancs, rouges, noirs, fèves, etc.) et les pois secs (pois chiches, pois cassés, etc.)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lvl="0"/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Plantations fruitières: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arbres fruitiers (abricotier, pommier, poirier, etc.) ;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lvl="0"/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Céréales :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une plante cultivée principalement pour ses grains (blé, farine, mais, avoine, etc.).</a:t>
            </a:r>
            <a:endParaRPr lang="en-US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9992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CA" sz="1200" kern="1200" noProof="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Exploitations total : 1, 431, 633</a:t>
            </a:r>
            <a:r>
              <a:rPr lang="fr-CA" sz="1200" kern="1200" baseline="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exploitations </a:t>
            </a:r>
            <a:endParaRPr lang="fr-CA" sz="1200" noProof="0" dirty="0" smtClean="0">
              <a:effectLst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200" kern="1200" dirty="0" smtClean="0">
              <a:solidFill>
                <a:srgbClr val="C80F0F"/>
              </a:solidFill>
              <a:latin typeface="Arial Narrow" pitchFamily="34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rgbClr val="C80F0F"/>
                </a:solidFill>
                <a:latin typeface="Arial Narrow" pitchFamily="34" charset="0"/>
                <a:ea typeface="+mn-ea"/>
                <a:cs typeface="+mn-cs"/>
              </a:rPr>
              <a:t>70% des exploitations font moins de 5 hectares</a:t>
            </a:r>
          </a:p>
          <a:p>
            <a:endParaRPr lang="fr-CA" sz="1200" kern="1200" noProof="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seulement 37% des exploitations agricoles sont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irriguées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, ainsi, une importante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dépendance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de l’irrigation dite « naturelle »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prédomine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dans le secteur agricole au Maroc, ce qui expose dangereusement l’agriculteur aux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imprévus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du climat et aux changements climatiques. </a:t>
            </a:r>
            <a:endParaRPr lang="fr-CA" noProof="0" dirty="0" smtClean="0"/>
          </a:p>
          <a:p>
            <a:pPr algn="just"/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 Tableau 2 ci-dessous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détaille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répartition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des exploitations </a:t>
            </a:r>
            <a:r>
              <a:rPr lang="fr-CA" sz="1200" kern="1200" noProof="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irriguées</a:t>
            </a:r>
            <a:r>
              <a:rPr lang="fr-CA" sz="1200" kern="1200" noProof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selon leurs surfaces. </a:t>
            </a:r>
            <a:endParaRPr lang="fr-CA" noProof="0" dirty="0" smtClean="0"/>
          </a:p>
          <a:p>
            <a:endParaRPr lang="fr-CA" noProof="0" dirty="0" smtClean="0"/>
          </a:p>
          <a:p>
            <a:endParaRPr lang="fr-CA" noProof="0" dirty="0" smtClean="0"/>
          </a:p>
          <a:p>
            <a:r>
              <a:rPr lang="fr-CA" noProof="0" dirty="0" smtClean="0"/>
              <a:t>Un total de 548 351</a:t>
            </a:r>
            <a:r>
              <a:rPr lang="fr-CA" baseline="0" noProof="0" dirty="0" smtClean="0"/>
              <a:t> exploitations irriguées ( 540 000) </a:t>
            </a:r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6542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en-US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Un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t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otal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de : </a:t>
            </a:r>
            <a:r>
              <a:rPr lang="fr-CA" noProof="0" dirty="0" smtClean="0"/>
              <a:t>548 351</a:t>
            </a:r>
            <a:r>
              <a:rPr lang="fr-CA" baseline="0" noProof="0" dirty="0" smtClean="0"/>
              <a:t> exploitations </a:t>
            </a:r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exploitations agricoles marocaines peuvent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être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divisées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en 3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catégories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distinctes : les micros exploitations, les petites et moyennes exploitations et les grandes exploitations. </a:t>
            </a:r>
            <a:endParaRPr lang="fr-FR" dirty="0" smtClean="0"/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micros exploitations sont les celles qui ne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dépassent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pas un hectare en superficie, et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représentent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5% de la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totalite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́ des SAU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irriguée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avec un total de 154 851 exploitations ; </a:t>
            </a: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petites et moyennes exploitations, entre 1 et 20 hectares, constituent la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majorite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́ de la SAU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irriguée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soit 61 %. Leur nombre est estimé à 371 764 exploitations ; </a:t>
            </a: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grandes exploitations sont des exploitations avec des superficies plus grandes que 50 hectares et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représentent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environ 22 000 exploitations, soit 31% de la SAU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irriguée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. </a:t>
            </a:r>
            <a:endParaRPr lang="fr-FR" sz="1200" kern="1200" dirty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602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micros exploitations ne sont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généralement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pas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raccordées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au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réseau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électrique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, ce qui limite les agriculteurs à l’utilisation du Butane ou du Gasoil comme source d’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énergie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pour l’irrigation de leurs exploitations. Le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coût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éleve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́ de l’irrigation limite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également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types de cultures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semées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sur ces exploitations, des cultures avec des besoins en eau minimes. </a:t>
            </a:r>
          </a:p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petites et moyennes exploitations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représentent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catégorie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plus difficile à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définir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car elle comprend les exploitations entre 1 et 20 hectares et par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conséquent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des profils d’agriculteurs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différents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(avec ou sans titre foncier) mais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généralement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avec le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même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problème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d’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accès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à l’information et au financement. </a:t>
            </a:r>
            <a:endParaRPr lang="fr-FR" dirty="0" smtClean="0"/>
          </a:p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grandes exploitations sont les exploitations qui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dépassent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20 hectares ; et sont souvent des entreprises qui exportent leurs produits et qui n’ont pas de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difficultés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à avoir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accès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au financement. </a:t>
            </a:r>
            <a:endParaRPr lang="fr-F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238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micros exploitations ne sont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généralement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pas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raccordées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au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réseau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électrique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, ce qui limite les agriculteurs à l’utilisation du Butane ou du Gasoil comme source d’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énergie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pour l’irrigation de leurs exploitations. Le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coût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éleve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́ de l’irrigation limite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également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les types de cultures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semées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sur ces exploitations, des cultures avec des besoins en eau minimes. </a:t>
            </a:r>
          </a:p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petites et moyennes exploitations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représentent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catégorie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la plus difficile à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définir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car elle comprend les exploitations entre 1 et 20 hectares et par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conséquent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des profils d’agriculteurs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différents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(avec ou sans titre foncier) mais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généralement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avec le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même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problème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d’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accès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à l’information et au financement. </a:t>
            </a:r>
            <a:endParaRPr lang="fr-FR" dirty="0" smtClean="0"/>
          </a:p>
          <a:p>
            <a:pPr algn="just"/>
            <a:endParaRPr lang="fr-FR" sz="120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  <a:p>
            <a:pPr algn="just"/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Les grandes exploitations sont les exploitations qui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dépassent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20 hectares ; et sont souvent des entreprises qui exportent leurs produits et qui n’ont pas de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difficultés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à avoir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accès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au financement. </a:t>
            </a:r>
            <a:endParaRPr lang="fr-F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23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ss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1008446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smtClean="0"/>
              <a:t>10.07.2017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4289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Titel durch Klicken hinzufügen</a:t>
            </a:r>
          </a:p>
        </p:txBody>
      </p:sp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 noProof="0">
                <a:solidFill>
                  <a:srgbClr val="6E6452"/>
                </a:solidFill>
                <a:latin typeface="Arial Narrow" pitchFamily="34" charset="0"/>
              </a:rPr>
              <a:pPr/>
              <a:t>‹N°›</a:t>
            </a:fld>
            <a:endParaRPr lang="de-DE" sz="1000" b="0" noProof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17" name="Grafik 7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18288" y="304800"/>
            <a:ext cx="21066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ld 9" descr="weltkugel-1-Europa-Afrika.jpg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" r="13474"/>
          <a:stretch/>
        </p:blipFill>
        <p:spPr>
          <a:xfrm>
            <a:off x="0" y="0"/>
            <a:ext cx="6544286" cy="117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  <p:sldLayoutId id="2147483716" r:id="rId7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dirty="0">
                <a:solidFill>
                  <a:srgbClr val="6E6452"/>
                </a:solidFill>
                <a:latin typeface="Arial Narrow" pitchFamily="34" charset="0"/>
              </a:rPr>
              <a:t>Seite </a:t>
            </a:r>
            <a:fld id="{327115CA-E6A4-425F-BB4F-A64D48743A27}" type="slidenum">
              <a:rPr lang="de-DE" sz="1000" b="0">
                <a:solidFill>
                  <a:srgbClr val="6E6452"/>
                </a:solidFill>
                <a:latin typeface="Arial Narrow" pitchFamily="34" charset="0"/>
              </a:rPr>
              <a:pPr/>
              <a:t>‹N°›</a:t>
            </a:fld>
            <a:endParaRPr lang="de-DE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noProof="0" dirty="0"/>
              <a:t>Präsentationstitel hier eintragen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smtClean="0"/>
              <a:t>10.07.2017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689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65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0"/>
          <a:stretch/>
        </p:blipFill>
        <p:spPr>
          <a:xfrm>
            <a:off x="5240171" y="2603500"/>
            <a:ext cx="3916529" cy="2542752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Parallélogramme 6"/>
          <p:cNvSpPr/>
          <p:nvPr/>
        </p:nvSpPr>
        <p:spPr>
          <a:xfrm>
            <a:off x="127000" y="2599253"/>
            <a:ext cx="5803900" cy="2561033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Bouée 9"/>
          <p:cNvSpPr/>
          <p:nvPr/>
        </p:nvSpPr>
        <p:spPr>
          <a:xfrm rot="8892330">
            <a:off x="4018445" y="914548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el 2"/>
          <p:cNvSpPr txBox="1">
            <a:spLocks/>
          </p:cNvSpPr>
          <p:nvPr/>
        </p:nvSpPr>
        <p:spPr bwMode="auto">
          <a:xfrm>
            <a:off x="0" y="1636968"/>
            <a:ext cx="5823515" cy="12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fr-FR" sz="3200" dirty="0" smtClean="0"/>
          </a:p>
          <a:p>
            <a:endParaRPr lang="fr-FR" sz="2000" dirty="0" smtClean="0"/>
          </a:p>
          <a:p>
            <a:endParaRPr lang="fr-FR" sz="2000" dirty="0"/>
          </a:p>
          <a:p>
            <a:endParaRPr lang="fr-FR" sz="2000" dirty="0" smtClean="0"/>
          </a:p>
          <a:p>
            <a:pPr algn="ctr"/>
            <a:endParaRPr lang="fr-FR" sz="2000" dirty="0"/>
          </a:p>
          <a:p>
            <a:pPr algn="ctr"/>
            <a:r>
              <a:rPr lang="fr-FR" dirty="0" smtClean="0"/>
              <a:t>Mise </a:t>
            </a:r>
            <a:r>
              <a:rPr lang="fr-FR" dirty="0"/>
              <a:t>en place d’un guide </a:t>
            </a:r>
            <a:endParaRPr lang="fr-FR" dirty="0" smtClean="0"/>
          </a:p>
          <a:p>
            <a:pPr algn="ctr"/>
            <a:r>
              <a:rPr lang="fr-FR" dirty="0" smtClean="0"/>
              <a:t>de </a:t>
            </a:r>
            <a:r>
              <a:rPr lang="fr-FR" dirty="0"/>
              <a:t>financement </a:t>
            </a:r>
            <a:r>
              <a:rPr lang="fr-FR" dirty="0" smtClean="0"/>
              <a:t>de</a:t>
            </a:r>
          </a:p>
          <a:p>
            <a:pPr algn="ctr"/>
            <a:r>
              <a:rPr lang="fr-FR" dirty="0" smtClean="0"/>
              <a:t> </a:t>
            </a:r>
            <a:r>
              <a:rPr lang="fr-FR" dirty="0"/>
              <a:t>pompage solaire </a:t>
            </a:r>
          </a:p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  <a:p>
            <a:endParaRPr lang="fr-FR" sz="2000" dirty="0" smtClean="0"/>
          </a:p>
          <a:p>
            <a:endParaRPr lang="fr-FR" sz="2000" dirty="0" smtClean="0"/>
          </a:p>
          <a:p>
            <a:r>
              <a:rPr lang="fr-FR" dirty="0" smtClean="0"/>
              <a:t>Salon International </a:t>
            </a:r>
            <a:r>
              <a:rPr lang="fr-FR" dirty="0"/>
              <a:t>du </a:t>
            </a:r>
            <a:r>
              <a:rPr lang="fr-FR" dirty="0" smtClean="0"/>
              <a:t>Pompage Solaire</a:t>
            </a:r>
            <a:endParaRPr lang="fr-FR" dirty="0"/>
          </a:p>
          <a:p>
            <a:r>
              <a:rPr lang="fr-FR" sz="1800" b="0" dirty="0" smtClean="0"/>
              <a:t>Agadir, 11 Juillet 2017</a:t>
            </a:r>
            <a:endParaRPr lang="fr-FR" sz="1800" b="0" dirty="0"/>
          </a:p>
          <a:p>
            <a:endParaRPr lang="fr-FR" sz="2800" dirty="0"/>
          </a:p>
          <a:p>
            <a:r>
              <a:rPr lang="fr-FR" sz="4400" dirty="0" smtClean="0"/>
              <a:t> </a:t>
            </a:r>
            <a:endParaRPr lang="fr-FR" sz="3200" b="0" dirty="0"/>
          </a:p>
        </p:txBody>
      </p:sp>
      <p:sp>
        <p:nvSpPr>
          <p:cNvPr id="11" name="Bouée 10"/>
          <p:cNvSpPr/>
          <p:nvPr/>
        </p:nvSpPr>
        <p:spPr>
          <a:xfrm rot="8681916">
            <a:off x="-1034008" y="324508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pic>
        <p:nvPicPr>
          <p:cNvPr id="2" name="Picture 1" descr="Africa Clmate Solution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457" y="1307218"/>
            <a:ext cx="2559068" cy="11146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96354" y="6065978"/>
            <a:ext cx="21753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Widad HASSY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975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1487" t="-499" r="1752" b="1074"/>
          <a:stretch/>
        </p:blipFill>
        <p:spPr>
          <a:xfrm>
            <a:off x="2662518" y="1075131"/>
            <a:ext cx="3792070" cy="536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33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784" r="926" b="1064"/>
          <a:stretch/>
        </p:blipFill>
        <p:spPr>
          <a:xfrm>
            <a:off x="739588" y="1017217"/>
            <a:ext cx="7570694" cy="5504607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57856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793" t="605" r="715" b="832"/>
          <a:stretch/>
        </p:blipFill>
        <p:spPr>
          <a:xfrm>
            <a:off x="941294" y="1062318"/>
            <a:ext cx="7409330" cy="537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86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374" t="612" r="718" b="920"/>
          <a:stretch/>
        </p:blipFill>
        <p:spPr>
          <a:xfrm>
            <a:off x="954741" y="1075765"/>
            <a:ext cx="7409330" cy="536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83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436" t="853" r="717" b="747"/>
          <a:stretch/>
        </p:blipFill>
        <p:spPr>
          <a:xfrm>
            <a:off x="900952" y="1089212"/>
            <a:ext cx="7422777" cy="535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22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205" t="574" r="714" b="919"/>
          <a:stretch/>
        </p:blipFill>
        <p:spPr>
          <a:xfrm>
            <a:off x="887506" y="1062318"/>
            <a:ext cx="7463118" cy="537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55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985" r="577" b="991"/>
          <a:stretch/>
        </p:blipFill>
        <p:spPr>
          <a:xfrm>
            <a:off x="817329" y="1075764"/>
            <a:ext cx="7466059" cy="535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8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25" y="1030193"/>
            <a:ext cx="7521949" cy="543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771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038" b="1"/>
          <a:stretch/>
        </p:blipFill>
        <p:spPr>
          <a:xfrm>
            <a:off x="804302" y="1169894"/>
            <a:ext cx="7535396" cy="541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75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86" y="1051635"/>
            <a:ext cx="7512424" cy="543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2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418" y="1958946"/>
            <a:ext cx="4946094" cy="3828173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sp>
        <p:nvSpPr>
          <p:cNvPr id="7" name="Parallélogramme 7"/>
          <p:cNvSpPr/>
          <p:nvPr/>
        </p:nvSpPr>
        <p:spPr>
          <a:xfrm>
            <a:off x="1304975" y="1943306"/>
            <a:ext cx="5472332" cy="3860593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8" name="TextBox 7"/>
          <p:cNvSpPr txBox="1"/>
          <p:nvPr/>
        </p:nvSpPr>
        <p:spPr>
          <a:xfrm>
            <a:off x="2310488" y="2985704"/>
            <a:ext cx="37832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200" dirty="0">
                <a:solidFill>
                  <a:schemeClr val="accent3">
                    <a:lumMod val="75000"/>
                  </a:schemeClr>
                </a:solidFill>
              </a:rPr>
              <a:t>Catégorisation des exploitations </a:t>
            </a:r>
            <a:r>
              <a:rPr lang="fr-CA" sz="3200" dirty="0" smtClean="0">
                <a:solidFill>
                  <a:schemeClr val="accent3">
                    <a:lumMod val="75000"/>
                  </a:schemeClr>
                </a:solidFill>
              </a:rPr>
              <a:t>agricoles</a:t>
            </a: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5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15" y="1063063"/>
            <a:ext cx="7495054" cy="541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46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652"/>
          <a:stretch/>
        </p:blipFill>
        <p:spPr>
          <a:xfrm>
            <a:off x="805701" y="1065905"/>
            <a:ext cx="7477685" cy="542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91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804" y="1081460"/>
            <a:ext cx="7472923" cy="5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52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97" y="1062318"/>
            <a:ext cx="7519918" cy="542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2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811"/>
          <a:stretch/>
        </p:blipFill>
        <p:spPr>
          <a:xfrm>
            <a:off x="926724" y="1057173"/>
            <a:ext cx="7477685" cy="543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2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16" y="1050103"/>
            <a:ext cx="7540159" cy="543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66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83" y="1050656"/>
            <a:ext cx="7490292" cy="540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11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774" y="1067390"/>
            <a:ext cx="7458635" cy="539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8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Präsentationstitel hier eintragen</a:t>
            </a:r>
            <a:endParaRPr lang="de-D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050948"/>
            <a:ext cx="3899975" cy="542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44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1" y="1199491"/>
            <a:ext cx="7776000" cy="617928"/>
          </a:xfrm>
        </p:spPr>
        <p:txBody>
          <a:bodyPr/>
          <a:lstStyle/>
          <a:p>
            <a:r>
              <a:rPr lang="fr-CA" b="1" dirty="0" smtClean="0"/>
              <a:t>Répartition des exploitations agricoles</a:t>
            </a:r>
            <a:r>
              <a:rPr lang="fr-CA" dirty="0" smtClean="0"/>
              <a:t/>
            </a:r>
            <a:br>
              <a:rPr lang="fr-CA" dirty="0" smtClean="0"/>
            </a:br>
            <a:endParaRPr lang="fr-CA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8114842"/>
              </p:ext>
            </p:extLst>
          </p:nvPr>
        </p:nvGraphicFramePr>
        <p:xfrm>
          <a:off x="204369" y="1789237"/>
          <a:ext cx="8777492" cy="4736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0340" y="3186024"/>
            <a:ext cx="223396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*SAU: surface agricole utilisable</a:t>
            </a:r>
            <a:endParaRPr lang="fr-FR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929568" y="3888734"/>
            <a:ext cx="689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9</a:t>
            </a:r>
            <a:r>
              <a:rPr lang="en-US" sz="1600" dirty="0" smtClean="0"/>
              <a:t> 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81912" y="4392394"/>
            <a:ext cx="78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3.5 %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82871" y="4733934"/>
            <a:ext cx="805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0</a:t>
            </a:r>
            <a:r>
              <a:rPr lang="en-US" sz="1600" dirty="0" smtClean="0"/>
              <a:t>.5 %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56804" y="4845804"/>
            <a:ext cx="761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0.2 %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86209" y="2431795"/>
            <a:ext cx="689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22 %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2586" y="1733067"/>
            <a:ext cx="689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31 %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81679" y="2948965"/>
            <a:ext cx="860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16.5 %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36703" y="3060835"/>
            <a:ext cx="843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17.3 %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9150" y="5782268"/>
            <a:ext cx="5039847" cy="1015663"/>
          </a:xfrm>
          <a:prstGeom prst="rect">
            <a:avLst/>
          </a:prstGeom>
          <a:solidFill>
            <a:srgbClr val="BFBFB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Le Maroc dispose de </a:t>
            </a:r>
            <a:r>
              <a:rPr lang="fr-CA" sz="2000" dirty="0" smtClean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1.4 million d’exploitations avec un total de </a:t>
            </a:r>
            <a:r>
              <a:rPr lang="fr-FR" sz="2000" dirty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8,7 millions </a:t>
            </a:r>
            <a:r>
              <a:rPr lang="fr-FR" sz="2000" dirty="0" smtClean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d’hectares</a:t>
            </a:r>
            <a:endParaRPr lang="fr-FR" sz="2000" dirty="0">
              <a:solidFill>
                <a:srgbClr val="C80F0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Bouée 9"/>
          <p:cNvSpPr/>
          <p:nvPr/>
        </p:nvSpPr>
        <p:spPr>
          <a:xfrm rot="12803568">
            <a:off x="5714351" y="1032307"/>
            <a:ext cx="5713748" cy="5713748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744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12" y="1010350"/>
            <a:ext cx="7776000" cy="617928"/>
          </a:xfrm>
        </p:spPr>
        <p:txBody>
          <a:bodyPr/>
          <a:lstStyle/>
          <a:p>
            <a:r>
              <a:rPr lang="en-US" b="1" dirty="0"/>
              <a:t>Segmentation des exploitations par type de culture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26243383"/>
              </p:ext>
            </p:extLst>
          </p:nvPr>
        </p:nvGraphicFramePr>
        <p:xfrm>
          <a:off x="1216048" y="1350998"/>
          <a:ext cx="6904446" cy="5255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1742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ouée 6"/>
          <p:cNvSpPr/>
          <p:nvPr/>
        </p:nvSpPr>
        <p:spPr>
          <a:xfrm rot="12803568">
            <a:off x="17927" y="927957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239737" y="1179186"/>
            <a:ext cx="820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6E645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dirty="0"/>
              <a:t>Répartition </a:t>
            </a:r>
            <a:r>
              <a:rPr lang="fr-FR" dirty="0" smtClean="0"/>
              <a:t>des </a:t>
            </a:r>
            <a:r>
              <a:rPr lang="fr-FR" dirty="0"/>
              <a:t>e</a:t>
            </a:r>
            <a:r>
              <a:rPr lang="fr-FR" dirty="0" smtClean="0"/>
              <a:t>xploitations </a:t>
            </a:r>
            <a:r>
              <a:rPr lang="fr-FR" dirty="0"/>
              <a:t>i</a:t>
            </a:r>
            <a:r>
              <a:rPr lang="fr-FR" dirty="0" smtClean="0"/>
              <a:t>rriguées</a:t>
            </a:r>
            <a:endParaRPr lang="fr-FR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244760"/>
              </p:ext>
            </p:extLst>
          </p:nvPr>
        </p:nvGraphicFramePr>
        <p:xfrm>
          <a:off x="0" y="1755350"/>
          <a:ext cx="8863633" cy="4107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378200" y="1943100"/>
            <a:ext cx="1846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60930" y="6031678"/>
            <a:ext cx="4855635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A" sz="2000" dirty="0" smtClean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Seulement 37% des exploitations agricoles sont irriguées </a:t>
            </a:r>
          </a:p>
        </p:txBody>
      </p:sp>
    </p:spTree>
    <p:extLst>
      <p:ext uri="{BB962C8B-B14F-4D97-AF65-F5344CB8AC3E}">
        <p14:creationId xmlns:p14="http://schemas.microsoft.com/office/powerpoint/2010/main" val="1219757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948" y="1267334"/>
            <a:ext cx="7776000" cy="617928"/>
          </a:xfrm>
        </p:spPr>
        <p:txBody>
          <a:bodyPr/>
          <a:lstStyle/>
          <a:p>
            <a:r>
              <a:rPr lang="fr-CA" b="1" dirty="0" smtClean="0"/>
              <a:t>Catégories </a:t>
            </a:r>
            <a:r>
              <a:rPr lang="fr-CA" b="1" dirty="0"/>
              <a:t>des</a:t>
            </a:r>
            <a:r>
              <a:rPr lang="fr-CA" b="1" dirty="0" smtClean="0"/>
              <a:t> exploitations irriguées agricoles </a:t>
            </a:r>
            <a:br>
              <a:rPr lang="fr-CA" b="1" dirty="0" smtClean="0"/>
            </a:br>
            <a:r>
              <a:rPr lang="fr-CA" b="1" dirty="0" smtClean="0"/>
              <a:t/>
            </a:r>
            <a:br>
              <a:rPr lang="fr-CA" b="1" dirty="0" smtClean="0"/>
            </a:br>
            <a:endParaRPr lang="fr-CA" b="1" dirty="0"/>
          </a:p>
        </p:txBody>
      </p:sp>
      <p:sp>
        <p:nvSpPr>
          <p:cNvPr id="6" name="Bouée 5"/>
          <p:cNvSpPr/>
          <p:nvPr/>
        </p:nvSpPr>
        <p:spPr>
          <a:xfrm rot="203433">
            <a:off x="1667120" y="927270"/>
            <a:ext cx="5902294" cy="5902294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722631734"/>
              </p:ext>
            </p:extLst>
          </p:nvPr>
        </p:nvGraphicFramePr>
        <p:xfrm>
          <a:off x="4810143" y="2121065"/>
          <a:ext cx="4485863" cy="501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372773"/>
              </p:ext>
            </p:extLst>
          </p:nvPr>
        </p:nvGraphicFramePr>
        <p:xfrm>
          <a:off x="261019" y="2056897"/>
          <a:ext cx="5400355" cy="349750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77890"/>
                <a:gridCol w="1187694"/>
                <a:gridCol w="1868192"/>
                <a:gridCol w="766579"/>
              </a:tblGrid>
              <a:tr h="8600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800" noProof="0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noProof="0" dirty="0" smtClean="0">
                          <a:solidFill>
                            <a:schemeClr val="tx2"/>
                          </a:solidFill>
                          <a:effectLst/>
                        </a:rPr>
                        <a:t>Exploitation</a:t>
                      </a:r>
                      <a:endParaRPr lang="fr-FR" sz="1800" b="1" noProof="0" dirty="0">
                        <a:solidFill>
                          <a:schemeClr val="tx2"/>
                        </a:solidFill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fr-FR" sz="1800" kern="1200" noProof="0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fr-FR" sz="1800" kern="1200" noProof="0" dirty="0" smtClean="0">
                          <a:solidFill>
                            <a:schemeClr val="tx2"/>
                          </a:solidFill>
                          <a:effectLst/>
                        </a:rPr>
                        <a:t>Taille</a:t>
                      </a:r>
                      <a:endParaRPr lang="fr-FR" sz="2800" b="1" noProof="0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noProof="0" dirty="0" smtClean="0">
                          <a:solidFill>
                            <a:schemeClr val="tx2"/>
                          </a:solidFill>
                          <a:effectLst/>
                        </a:rPr>
                        <a:t>Nombres d’exploitations Irriguées</a:t>
                      </a:r>
                      <a:endParaRPr lang="fr-FR" sz="1800" b="1" noProof="0" dirty="0">
                        <a:solidFill>
                          <a:schemeClr val="tx2"/>
                        </a:solidFill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800" noProof="0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noProof="0" dirty="0" smtClean="0">
                          <a:solidFill>
                            <a:schemeClr val="tx2"/>
                          </a:solidFill>
                          <a:effectLst/>
                        </a:rPr>
                        <a:t>%</a:t>
                      </a:r>
                      <a:endParaRPr lang="fr-FR" sz="1800" b="1" noProof="0" dirty="0">
                        <a:solidFill>
                          <a:schemeClr val="tx2"/>
                        </a:solidFill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9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Grandes </a:t>
                      </a:r>
                      <a:r>
                        <a:rPr lang="fr-FR" sz="1800" dirty="0">
                          <a:effectLst/>
                        </a:rPr>
                        <a:t>Exploitations </a:t>
                      </a:r>
                      <a:endParaRPr lang="en-US" sz="18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&gt; 20 ha</a:t>
                      </a:r>
                      <a:endParaRPr lang="fr-FR" sz="180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21 736</a:t>
                      </a:r>
                      <a:endParaRPr lang="en-US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7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effectLst/>
                        </a:rPr>
                        <a:t>Moyennes</a:t>
                      </a:r>
                      <a:r>
                        <a:rPr lang="fr-FR" sz="1800" dirty="0" smtClean="0">
                          <a:effectLst/>
                        </a:rPr>
                        <a:t> Exploitations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noProof="0" dirty="0" smtClean="0"/>
                        <a:t>Entre 5 et 20 ha</a:t>
                      </a:r>
                      <a:endParaRPr lang="fr-CA" sz="18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127 </a:t>
                      </a:r>
                      <a:r>
                        <a:rPr lang="en-US" sz="1800" kern="1200" dirty="0" smtClean="0">
                          <a:effectLst/>
                        </a:rPr>
                        <a:t>044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effectLst/>
                        </a:rPr>
                        <a:t>23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689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Petites Exploitations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kern="1200" baseline="0" noProof="0" dirty="0" smtClean="0"/>
                        <a:t>Entre 1 et 5 ha</a:t>
                      </a:r>
                      <a:endParaRPr lang="fr-CA" sz="1800" kern="1200" noProof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244 </a:t>
                      </a:r>
                      <a:r>
                        <a:rPr lang="en-US" sz="1800" kern="1200" dirty="0" smtClean="0">
                          <a:effectLst/>
                        </a:rPr>
                        <a:t>720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effectLst/>
                        </a:rPr>
                        <a:t>45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8928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Micro</a:t>
                      </a:r>
                      <a:r>
                        <a:rPr lang="fr-FR" sz="1800" dirty="0">
                          <a:effectLst/>
                        </a:rPr>
                        <a:t>-Exploitations</a:t>
                      </a:r>
                      <a:endParaRPr lang="en-US" sz="18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aseline="0" noProof="0" dirty="0" smtClean="0"/>
                        <a:t>&lt;1 ha</a:t>
                      </a:r>
                      <a:endParaRPr lang="fr-FR" sz="180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154 851</a:t>
                      </a:r>
                      <a:endParaRPr lang="en-US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28</a:t>
                      </a:r>
                      <a:endParaRPr lang="en-US" sz="1800" dirty="0">
                        <a:effectLst/>
                        <a:latin typeface="+mn-lt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09767" y="5869561"/>
            <a:ext cx="4619238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80F0F"/>
                </a:solidFill>
                <a:latin typeface="+mj-lt"/>
                <a:ea typeface="+mj-ea"/>
                <a:cs typeface="+mj-cs"/>
              </a:rPr>
              <a:t>68 % des exploitations irriguées sont entre 1 et 20 hectares</a:t>
            </a:r>
            <a:endParaRPr lang="fr-CA" sz="2000" dirty="0">
              <a:solidFill>
                <a:srgbClr val="C80F0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29147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000" y="1272952"/>
            <a:ext cx="7776000" cy="617928"/>
          </a:xfrm>
        </p:spPr>
        <p:txBody>
          <a:bodyPr/>
          <a:lstStyle/>
          <a:p>
            <a:r>
              <a:rPr lang="fr-CA" b="1" dirty="0"/>
              <a:t>Caractéristiques</a:t>
            </a:r>
            <a:r>
              <a:rPr lang="fr-CA" b="1" dirty="0" smtClean="0">
                <a:solidFill>
                  <a:schemeClr val="accent1"/>
                </a:solidFill>
              </a:rPr>
              <a:t> </a:t>
            </a:r>
            <a:r>
              <a:rPr lang="fr-CA" b="1" dirty="0"/>
              <a:t>des </a:t>
            </a:r>
            <a:r>
              <a:rPr lang="fr-CA" b="1" dirty="0" smtClean="0"/>
              <a:t>exploitations</a:t>
            </a:r>
            <a:br>
              <a:rPr lang="fr-CA" b="1" dirty="0" smtClean="0"/>
            </a:br>
            <a:endParaRPr lang="fr-CA" b="1" dirty="0"/>
          </a:p>
        </p:txBody>
      </p:sp>
      <p:sp>
        <p:nvSpPr>
          <p:cNvPr id="9" name="Bouée 8"/>
          <p:cNvSpPr/>
          <p:nvPr/>
        </p:nvSpPr>
        <p:spPr>
          <a:xfrm rot="8892330">
            <a:off x="5601902" y="973876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350778194"/>
              </p:ext>
            </p:extLst>
          </p:nvPr>
        </p:nvGraphicFramePr>
        <p:xfrm>
          <a:off x="373633" y="2133282"/>
          <a:ext cx="8249667" cy="3770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Bouée 10"/>
          <p:cNvSpPr/>
          <p:nvPr/>
        </p:nvSpPr>
        <p:spPr>
          <a:xfrm rot="8681916">
            <a:off x="-952938" y="329831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890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ouée 10"/>
          <p:cNvSpPr/>
          <p:nvPr/>
        </p:nvSpPr>
        <p:spPr>
          <a:xfrm rot="8681916">
            <a:off x="-952938" y="329831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8" name="Bouée 8"/>
          <p:cNvSpPr/>
          <p:nvPr/>
        </p:nvSpPr>
        <p:spPr>
          <a:xfrm rot="8892330">
            <a:off x="5601902" y="973876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10.07.2017</a:t>
            </a:fld>
            <a:endParaRPr lang="de-DE" noProof="0"/>
          </a:p>
        </p:txBody>
      </p:sp>
      <p:pic>
        <p:nvPicPr>
          <p:cNvPr id="6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975" y="1943100"/>
            <a:ext cx="3357025" cy="3854462"/>
          </a:xfrm>
          <a:prstGeom prst="rect">
            <a:avLst/>
          </a:prstGeom>
        </p:spPr>
      </p:pic>
      <p:sp>
        <p:nvSpPr>
          <p:cNvPr id="7" name="Parallélogramme 7"/>
          <p:cNvSpPr/>
          <p:nvPr/>
        </p:nvSpPr>
        <p:spPr>
          <a:xfrm>
            <a:off x="1304975" y="1943306"/>
            <a:ext cx="5472332" cy="3860593"/>
          </a:xfrm>
          <a:prstGeom prst="parallelogram">
            <a:avLst/>
          </a:prstGeom>
          <a:gradFill>
            <a:gsLst>
              <a:gs pos="0">
                <a:schemeClr val="bg1"/>
              </a:gs>
              <a:gs pos="84000">
                <a:schemeClr val="bg1">
                  <a:lumMod val="85000"/>
                </a:schemeClr>
              </a:gs>
              <a:gs pos="100000">
                <a:srgbClr val="CECCDA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/>
          </a:p>
        </p:txBody>
      </p:sp>
      <p:sp>
        <p:nvSpPr>
          <p:cNvPr id="10" name="TextBox 9"/>
          <p:cNvSpPr txBox="1"/>
          <p:nvPr/>
        </p:nvSpPr>
        <p:spPr>
          <a:xfrm>
            <a:off x="2040257" y="2580405"/>
            <a:ext cx="422914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200" dirty="0" smtClean="0">
                <a:solidFill>
                  <a:srgbClr val="5D584A"/>
                </a:solidFill>
              </a:rPr>
              <a:t>Guide: Accès </a:t>
            </a:r>
            <a:r>
              <a:rPr lang="fr-CA" sz="3200" dirty="0">
                <a:solidFill>
                  <a:srgbClr val="5D584A"/>
                </a:solidFill>
              </a:rPr>
              <a:t>au financement pour les </a:t>
            </a:r>
            <a:r>
              <a:rPr lang="fr-CA" sz="3200" dirty="0" smtClean="0">
                <a:solidFill>
                  <a:srgbClr val="5D584A"/>
                </a:solidFill>
              </a:rPr>
              <a:t>agriculteurs dans le pompage solaire </a:t>
            </a:r>
            <a:endParaRPr lang="fr-CA" sz="3200" dirty="0">
              <a:solidFill>
                <a:srgbClr val="5D584A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000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2488" y="1475602"/>
            <a:ext cx="7776000" cy="617928"/>
          </a:xfrm>
        </p:spPr>
        <p:txBody>
          <a:bodyPr/>
          <a:lstStyle/>
          <a:p>
            <a:r>
              <a:rPr lang="fr-CA" b="1" dirty="0"/>
              <a:t>Caractéristiques</a:t>
            </a:r>
            <a:r>
              <a:rPr lang="fr-CA" b="1" dirty="0" smtClean="0">
                <a:solidFill>
                  <a:schemeClr val="accent1"/>
                </a:solidFill>
              </a:rPr>
              <a:t> </a:t>
            </a:r>
            <a:r>
              <a:rPr lang="fr-CA" b="1" dirty="0" smtClean="0"/>
              <a:t>du guide</a:t>
            </a:r>
            <a:br>
              <a:rPr lang="fr-CA" b="1" dirty="0" smtClean="0"/>
            </a:br>
            <a:endParaRPr lang="fr-CA" b="1" dirty="0"/>
          </a:p>
        </p:txBody>
      </p:sp>
      <p:sp>
        <p:nvSpPr>
          <p:cNvPr id="9" name="Bouée 8"/>
          <p:cNvSpPr/>
          <p:nvPr/>
        </p:nvSpPr>
        <p:spPr>
          <a:xfrm rot="8892330">
            <a:off x="5601902" y="973876"/>
            <a:ext cx="6210611" cy="6210611"/>
          </a:xfrm>
          <a:prstGeom prst="donut">
            <a:avLst>
              <a:gd name="adj" fmla="val 15694"/>
            </a:avLst>
          </a:prstGeom>
          <a:gradFill>
            <a:gsLst>
              <a:gs pos="18000">
                <a:srgbClr val="63CBBF">
                  <a:alpha val="18000"/>
                </a:srgb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5" name="Bouée 10"/>
          <p:cNvSpPr/>
          <p:nvPr/>
        </p:nvSpPr>
        <p:spPr>
          <a:xfrm rot="8681916">
            <a:off x="-952938" y="3298318"/>
            <a:ext cx="4168607" cy="4061963"/>
          </a:xfrm>
          <a:prstGeom prst="donut">
            <a:avLst>
              <a:gd name="adj" fmla="val 5879"/>
            </a:avLst>
          </a:prstGeom>
          <a:gradFill>
            <a:gsLst>
              <a:gs pos="18000">
                <a:srgbClr val="9751CB">
                  <a:alpha val="16000"/>
                </a:srgbClr>
              </a:gs>
              <a:gs pos="100000">
                <a:srgbClr val="BBDAA6">
                  <a:alpha val="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5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0768" y="2229146"/>
            <a:ext cx="8120493" cy="436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 smtClean="0"/>
              <a:t>Langues du guide</a:t>
            </a:r>
            <a:r>
              <a:rPr lang="en-US" sz="2000" dirty="0" smtClean="0"/>
              <a:t>: </a:t>
            </a:r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Français </a:t>
            </a:r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Arabe dialecte </a:t>
            </a:r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Berbère  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fr-CA" sz="2000" dirty="0" smtClean="0"/>
              <a:t>Format du guide: </a:t>
            </a:r>
            <a:endParaRPr lang="fr-CA" sz="1600" b="0" dirty="0" smtClean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20000"/>
              </a:lnSpc>
              <a:buClr>
                <a:srgbClr val="25ABE6"/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Adapté à l’univers agricole</a:t>
            </a:r>
          </a:p>
          <a:p>
            <a:pPr marL="742950" lvl="1" indent="-285750">
              <a:lnSpc>
                <a:spcPct val="120000"/>
              </a:lnSpc>
              <a:buClr>
                <a:srgbClr val="25ABE6"/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Beaucoup d’Images et d’Illustrations, le moins de texte possible</a:t>
            </a:r>
          </a:p>
          <a:p>
            <a:pPr marL="742950" lvl="1" indent="-285750">
              <a:lnSpc>
                <a:spcPct val="120000"/>
              </a:lnSpc>
              <a:buClr>
                <a:srgbClr val="25ABE6"/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Quelques témoignages des agriculteurs bénéficiaires.  </a:t>
            </a:r>
          </a:p>
          <a:p>
            <a:pPr lvl="1"/>
            <a:endParaRPr lang="fr-CA" sz="1600" b="0" dirty="0" smtClean="0">
              <a:solidFill>
                <a:schemeClr val="tx1"/>
              </a:solidFill>
            </a:endParaRPr>
          </a:p>
          <a:p>
            <a:r>
              <a:rPr lang="fr-CA" sz="2000" dirty="0" smtClean="0"/>
              <a:t>Dissémination du guide: </a:t>
            </a:r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Dans différentes régions ciblées du Maroc </a:t>
            </a:r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Lors des évènements nationaux comme le SIAM, </a:t>
            </a:r>
            <a:r>
              <a:rPr lang="fr-FR" sz="1600" b="0" dirty="0">
                <a:solidFill>
                  <a:schemeClr val="tx1"/>
                </a:solidFill>
              </a:rPr>
              <a:t>S</a:t>
            </a:r>
            <a:r>
              <a:rPr lang="fr-FR" sz="1600" b="0" dirty="0" smtClean="0">
                <a:solidFill>
                  <a:schemeClr val="tx1"/>
                </a:solidFill>
              </a:rPr>
              <a:t>alon </a:t>
            </a:r>
            <a:r>
              <a:rPr lang="fr-FR" sz="1600" b="0" dirty="0">
                <a:solidFill>
                  <a:schemeClr val="tx1"/>
                </a:solidFill>
              </a:rPr>
              <a:t>I</a:t>
            </a:r>
            <a:r>
              <a:rPr lang="fr-FR" sz="1600" b="0" dirty="0" smtClean="0">
                <a:solidFill>
                  <a:schemeClr val="tx1"/>
                </a:solidFill>
              </a:rPr>
              <a:t>nternational </a:t>
            </a:r>
            <a:r>
              <a:rPr lang="fr-FR" sz="1600" b="0">
                <a:solidFill>
                  <a:schemeClr val="tx1"/>
                </a:solidFill>
              </a:rPr>
              <a:t>du P</a:t>
            </a:r>
            <a:r>
              <a:rPr lang="fr-FR" sz="1600" b="0" smtClean="0">
                <a:solidFill>
                  <a:schemeClr val="tx1"/>
                </a:solidFill>
              </a:rPr>
              <a:t>ompage </a:t>
            </a:r>
            <a:r>
              <a:rPr lang="fr-FR" sz="1600" b="0" dirty="0">
                <a:solidFill>
                  <a:schemeClr val="tx1"/>
                </a:solidFill>
              </a:rPr>
              <a:t>S</a:t>
            </a:r>
            <a:r>
              <a:rPr lang="fr-FR" sz="1600" b="0" smtClean="0">
                <a:solidFill>
                  <a:schemeClr val="tx1"/>
                </a:solidFill>
              </a:rPr>
              <a:t>olaire</a:t>
            </a:r>
            <a:r>
              <a:rPr lang="fr-FR" sz="1600" b="0" dirty="0">
                <a:solidFill>
                  <a:schemeClr val="tx1"/>
                </a:solidFill>
              </a:rPr>
              <a:t>.</a:t>
            </a:r>
            <a:endParaRPr lang="fr-CA" sz="1600" b="0" dirty="0">
              <a:solidFill>
                <a:schemeClr val="tx1"/>
              </a:solidFill>
            </a:endParaRPr>
          </a:p>
          <a:p>
            <a:pPr marL="742950" lvl="1" indent="-285750" algn="just"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fr-CA" sz="1600" b="0" dirty="0" smtClean="0">
                <a:solidFill>
                  <a:schemeClr val="tx1"/>
                </a:solidFill>
              </a:rPr>
              <a:t>Déplacement chez les agriculteurs dans les régions ciblées (ex. chapiteaux) et distribuer les guides, expliquer directement aux agriculteurs la technologie, son fonctionnement et les modes de financements. </a:t>
            </a:r>
            <a:endParaRPr lang="fr-CA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988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-powerpoint-20141103-v3">
  <a:themeElements>
    <a:clrScheme name="GIZ Farbtabelle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D0CBC1"/>
      </a:accent2>
      <a:accent3>
        <a:srgbClr val="7C7563"/>
      </a:accent3>
      <a:accent4>
        <a:srgbClr val="660000"/>
      </a:accent4>
      <a:accent5>
        <a:srgbClr val="CC0000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Cover">
  <a:themeElements>
    <a:clrScheme name="GTZ-DE">
      <a:dk1>
        <a:srgbClr val="000000"/>
      </a:dk1>
      <a:lt1>
        <a:srgbClr val="FFFFFF"/>
      </a:lt1>
      <a:dk2>
        <a:srgbClr val="727272"/>
      </a:dk2>
      <a:lt2>
        <a:srgbClr val="D9D9D9"/>
      </a:lt2>
      <a:accent1>
        <a:srgbClr val="4B859F"/>
      </a:accent1>
      <a:accent2>
        <a:srgbClr val="C80F0E"/>
      </a:accent2>
      <a:accent3>
        <a:srgbClr val="DEDEAF"/>
      </a:accent3>
      <a:accent4>
        <a:srgbClr val="939393"/>
      </a:accent4>
      <a:accent5>
        <a:srgbClr val="9AB0BA"/>
      </a:accent5>
      <a:accent6>
        <a:srgbClr val="BABA93"/>
      </a:accent6>
      <a:hlink>
        <a:srgbClr val="0000FF"/>
      </a:hlink>
      <a:folHlink>
        <a:srgbClr val="800080"/>
      </a:folHlink>
    </a:clrScheme>
    <a:fontScheme name="GT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giz-powerpoint-20141103-v3.potx</Template>
  <TotalTime>2792</TotalTime>
  <Words>1005</Words>
  <Application>Microsoft Office PowerPoint</Application>
  <PresentationFormat>Affichage à l'écran (4:3)</PresentationFormat>
  <Paragraphs>173</Paragraphs>
  <Slides>28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28</vt:i4>
      </vt:variant>
    </vt:vector>
  </HeadingPairs>
  <TitlesOfParts>
    <vt:vector size="35" baseType="lpstr">
      <vt:lpstr>ＭＳ 明朝</vt:lpstr>
      <vt:lpstr>Arial</vt:lpstr>
      <vt:lpstr>Arial Narrow</vt:lpstr>
      <vt:lpstr>Cambria</vt:lpstr>
      <vt:lpstr>Times New Roman</vt:lpstr>
      <vt:lpstr>giz-powerpoint-20141103-v3</vt:lpstr>
      <vt:lpstr>Cover</vt:lpstr>
      <vt:lpstr>Présentation PowerPoint</vt:lpstr>
      <vt:lpstr>Présentation PowerPoint</vt:lpstr>
      <vt:lpstr>Répartition des exploitations agricoles </vt:lpstr>
      <vt:lpstr>Segmentation des exploitations par type de culture</vt:lpstr>
      <vt:lpstr>Présentation PowerPoint</vt:lpstr>
      <vt:lpstr>Catégories des exploitations irriguées agricoles   </vt:lpstr>
      <vt:lpstr>Caractéristiques des exploitations </vt:lpstr>
      <vt:lpstr>Présentation PowerPoint</vt:lpstr>
      <vt:lpstr>Caractéristiques du guide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Crossmedia Beratung und Design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Ira Olaleye</dc:creator>
  <cp:keywords>GIZ-Leerfolie</cp:keywords>
  <cp:lastModifiedBy>Widad</cp:lastModifiedBy>
  <cp:revision>471</cp:revision>
  <cp:lastPrinted>2016-12-06T11:43:44Z</cp:lastPrinted>
  <dcterms:created xsi:type="dcterms:W3CDTF">2013-03-28T07:18:44Z</dcterms:created>
  <dcterms:modified xsi:type="dcterms:W3CDTF">2017-07-10T13:42:37Z</dcterms:modified>
</cp:coreProperties>
</file>